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79" r:id="rId3"/>
    <p:sldId id="291" r:id="rId4"/>
    <p:sldId id="281" r:id="rId5"/>
    <p:sldId id="290" r:id="rId6"/>
    <p:sldId id="292" r:id="rId7"/>
    <p:sldId id="293" r:id="rId8"/>
    <p:sldId id="296" r:id="rId9"/>
    <p:sldId id="289" r:id="rId10"/>
    <p:sldId id="256" r:id="rId11"/>
    <p:sldId id="270" r:id="rId12"/>
    <p:sldId id="269" r:id="rId13"/>
    <p:sldId id="262" r:id="rId14"/>
    <p:sldId id="273" r:id="rId15"/>
    <p:sldId id="260" r:id="rId16"/>
    <p:sldId id="259" r:id="rId17"/>
    <p:sldId id="272" r:id="rId18"/>
    <p:sldId id="257" r:id="rId19"/>
    <p:sldId id="258" r:id="rId20"/>
    <p:sldId id="271" r:id="rId21"/>
    <p:sldId id="268" r:id="rId22"/>
    <p:sldId id="266" r:id="rId23"/>
    <p:sldId id="267" r:id="rId24"/>
    <p:sldId id="274" r:id="rId25"/>
    <p:sldId id="263" r:id="rId26"/>
    <p:sldId id="264" r:id="rId27"/>
    <p:sldId id="277" r:id="rId28"/>
    <p:sldId id="275" r:id="rId29"/>
    <p:sldId id="265" r:id="rId30"/>
    <p:sldId id="294" r:id="rId31"/>
    <p:sldId id="295" r:id="rId32"/>
  </p:sldIdLst>
  <p:sldSz cx="12192000" cy="6858000"/>
  <p:notesSz cx="9144000" cy="6858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4" autoAdjust="0"/>
    <p:restoredTop sz="94660"/>
  </p:normalViewPr>
  <p:slideViewPr>
    <p:cSldViewPr snapToGrid="0">
      <p:cViewPr varScale="1">
        <p:scale>
          <a:sx n="65" d="100"/>
          <a:sy n="65" d="100"/>
        </p:scale>
        <p:origin x="846" y="66"/>
      </p:cViewPr>
      <p:guideLst>
        <p:guide orient="horz" pos="2160"/>
        <p:guide pos="3840"/>
      </p:guideLst>
    </p:cSldViewPr>
  </p:slideViewPr>
  <p:notesTextViewPr>
    <p:cViewPr>
      <p:scale>
        <a:sx n="1" d="1"/>
        <a:sy n="1" d="1"/>
      </p:scale>
      <p:origin x="0" y="0"/>
    </p:cViewPr>
  </p:notesTextViewPr>
  <p:sorterViewPr>
    <p:cViewPr>
      <p:scale>
        <a:sx n="66" d="100"/>
        <a:sy n="66" d="100"/>
      </p:scale>
      <p:origin x="0" y="32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0A3B1CC-D03A-4234-853E-A037A6BE23A4}"/>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7AB64744-F841-44CA-B144-63EC29C7F2E7}"/>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EF0FD2C9-258F-4B91-9B9E-5190A84F70CA}"/>
              </a:ext>
            </a:extLst>
          </p:cNvPr>
          <p:cNvSpPr>
            <a:spLocks noGrp="1"/>
          </p:cNvSpPr>
          <p:nvPr>
            <p:ph type="dt" sz="half" idx="10"/>
          </p:nvPr>
        </p:nvSpPr>
        <p:spPr/>
        <p:txBody>
          <a:bodyPr/>
          <a:lstStyle/>
          <a:p>
            <a:fld id="{28A64920-A7F7-4C7A-B4EF-3D7DD81BA7C4}" type="datetimeFigureOut">
              <a:rPr lang="pl-PL" smtClean="0"/>
              <a:pPr/>
              <a:t>2018-01-29</a:t>
            </a:fld>
            <a:endParaRPr lang="pl-PL"/>
          </a:p>
        </p:txBody>
      </p:sp>
      <p:sp>
        <p:nvSpPr>
          <p:cNvPr id="5" name="Symbol zastępczy stopki 4">
            <a:extLst>
              <a:ext uri="{FF2B5EF4-FFF2-40B4-BE49-F238E27FC236}">
                <a16:creationId xmlns:a16="http://schemas.microsoft.com/office/drawing/2014/main" id="{A3C0ADD3-C792-4285-BBAB-B517F99B2A4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3FA2D08-7BDD-43AA-BEBA-AAC9DC636EB2}"/>
              </a:ext>
            </a:extLst>
          </p:cNvPr>
          <p:cNvSpPr>
            <a:spLocks noGrp="1"/>
          </p:cNvSpPr>
          <p:nvPr>
            <p:ph type="sldNum" sz="quarter" idx="12"/>
          </p:nvPr>
        </p:nvSpPr>
        <p:spPr/>
        <p:txBody>
          <a:bodyPr/>
          <a:lstStyle/>
          <a:p>
            <a:fld id="{119CDEB6-616D-4D87-9368-604F7330FAB5}" type="slidenum">
              <a:rPr lang="pl-PL" smtClean="0"/>
              <a:pPr/>
              <a:t>‹#›</a:t>
            </a:fld>
            <a:endParaRPr lang="pl-PL"/>
          </a:p>
        </p:txBody>
      </p:sp>
    </p:spTree>
    <p:extLst>
      <p:ext uri="{BB962C8B-B14F-4D97-AF65-F5344CB8AC3E}">
        <p14:creationId xmlns:p14="http://schemas.microsoft.com/office/powerpoint/2010/main" val="3280742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E09BB04-F60B-4BDF-9F0D-6E84C4AFEA09}"/>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8BF4C956-7D85-41CF-8698-F90393C3D7C4}"/>
              </a:ext>
            </a:extLst>
          </p:cNvPr>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0C020B33-B867-4241-93A4-DD75048C299D}"/>
              </a:ext>
            </a:extLst>
          </p:cNvPr>
          <p:cNvSpPr>
            <a:spLocks noGrp="1"/>
          </p:cNvSpPr>
          <p:nvPr>
            <p:ph type="dt" sz="half" idx="10"/>
          </p:nvPr>
        </p:nvSpPr>
        <p:spPr/>
        <p:txBody>
          <a:bodyPr/>
          <a:lstStyle/>
          <a:p>
            <a:fld id="{28A64920-A7F7-4C7A-B4EF-3D7DD81BA7C4}" type="datetimeFigureOut">
              <a:rPr lang="pl-PL" smtClean="0"/>
              <a:pPr/>
              <a:t>2018-01-29</a:t>
            </a:fld>
            <a:endParaRPr lang="pl-PL"/>
          </a:p>
        </p:txBody>
      </p:sp>
      <p:sp>
        <p:nvSpPr>
          <p:cNvPr id="5" name="Symbol zastępczy stopki 4">
            <a:extLst>
              <a:ext uri="{FF2B5EF4-FFF2-40B4-BE49-F238E27FC236}">
                <a16:creationId xmlns:a16="http://schemas.microsoft.com/office/drawing/2014/main" id="{5357DD09-355A-48E7-9488-A3776FB6CE4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6BD75A2-8067-4742-A81F-F7F81BF4CFF1}"/>
              </a:ext>
            </a:extLst>
          </p:cNvPr>
          <p:cNvSpPr>
            <a:spLocks noGrp="1"/>
          </p:cNvSpPr>
          <p:nvPr>
            <p:ph type="sldNum" sz="quarter" idx="12"/>
          </p:nvPr>
        </p:nvSpPr>
        <p:spPr/>
        <p:txBody>
          <a:bodyPr/>
          <a:lstStyle/>
          <a:p>
            <a:fld id="{119CDEB6-616D-4D87-9368-604F7330FAB5}" type="slidenum">
              <a:rPr lang="pl-PL" smtClean="0"/>
              <a:pPr/>
              <a:t>‹#›</a:t>
            </a:fld>
            <a:endParaRPr lang="pl-PL"/>
          </a:p>
        </p:txBody>
      </p:sp>
    </p:spTree>
    <p:extLst>
      <p:ext uri="{BB962C8B-B14F-4D97-AF65-F5344CB8AC3E}">
        <p14:creationId xmlns:p14="http://schemas.microsoft.com/office/powerpoint/2010/main" val="2380736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46B50256-5E4C-40B7-A10B-FBF512335219}"/>
              </a:ext>
            </a:extLst>
          </p:cNvPr>
          <p:cNvSpPr>
            <a:spLocks noGrp="1"/>
          </p:cNvSpPr>
          <p:nvPr>
            <p:ph type="title" orient="vert"/>
          </p:nvPr>
        </p:nvSpPr>
        <p:spPr>
          <a:xfrm>
            <a:off x="8724901"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32AA6605-3131-4321-8439-AE516A453529}"/>
              </a:ext>
            </a:extLst>
          </p:cNvPr>
          <p:cNvSpPr>
            <a:spLocks noGrp="1"/>
          </p:cNvSpPr>
          <p:nvPr>
            <p:ph type="body" orient="vert" idx="1"/>
          </p:nvPr>
        </p:nvSpPr>
        <p:spPr>
          <a:xfrm>
            <a:off x="838201"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86639F22-5B5F-4C5F-B0CA-4E51FFFF9678}"/>
              </a:ext>
            </a:extLst>
          </p:cNvPr>
          <p:cNvSpPr>
            <a:spLocks noGrp="1"/>
          </p:cNvSpPr>
          <p:nvPr>
            <p:ph type="dt" sz="half" idx="10"/>
          </p:nvPr>
        </p:nvSpPr>
        <p:spPr/>
        <p:txBody>
          <a:bodyPr/>
          <a:lstStyle/>
          <a:p>
            <a:fld id="{28A64920-A7F7-4C7A-B4EF-3D7DD81BA7C4}" type="datetimeFigureOut">
              <a:rPr lang="pl-PL" smtClean="0"/>
              <a:pPr/>
              <a:t>2018-01-29</a:t>
            </a:fld>
            <a:endParaRPr lang="pl-PL"/>
          </a:p>
        </p:txBody>
      </p:sp>
      <p:sp>
        <p:nvSpPr>
          <p:cNvPr id="5" name="Symbol zastępczy stopki 4">
            <a:extLst>
              <a:ext uri="{FF2B5EF4-FFF2-40B4-BE49-F238E27FC236}">
                <a16:creationId xmlns:a16="http://schemas.microsoft.com/office/drawing/2014/main" id="{535ABF1A-C40F-4AAD-B99E-6ED73DEE260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B934E38F-ECC9-4C14-83AF-71581285BE23}"/>
              </a:ext>
            </a:extLst>
          </p:cNvPr>
          <p:cNvSpPr>
            <a:spLocks noGrp="1"/>
          </p:cNvSpPr>
          <p:nvPr>
            <p:ph type="sldNum" sz="quarter" idx="12"/>
          </p:nvPr>
        </p:nvSpPr>
        <p:spPr/>
        <p:txBody>
          <a:bodyPr/>
          <a:lstStyle/>
          <a:p>
            <a:fld id="{119CDEB6-616D-4D87-9368-604F7330FAB5}" type="slidenum">
              <a:rPr lang="pl-PL" smtClean="0"/>
              <a:pPr/>
              <a:t>‹#›</a:t>
            </a:fld>
            <a:endParaRPr lang="pl-PL"/>
          </a:p>
        </p:txBody>
      </p:sp>
    </p:spTree>
    <p:extLst>
      <p:ext uri="{BB962C8B-B14F-4D97-AF65-F5344CB8AC3E}">
        <p14:creationId xmlns:p14="http://schemas.microsoft.com/office/powerpoint/2010/main" val="288515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C950103-B104-4C17-8052-370A36D518AC}"/>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81A7CD41-6BAB-4A84-B952-3CA8C9E4282E}"/>
              </a:ext>
            </a:extLst>
          </p:cNvPr>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3F6F8DA2-81FD-4848-9C39-6884578A870F}"/>
              </a:ext>
            </a:extLst>
          </p:cNvPr>
          <p:cNvSpPr>
            <a:spLocks noGrp="1"/>
          </p:cNvSpPr>
          <p:nvPr>
            <p:ph type="dt" sz="half" idx="10"/>
          </p:nvPr>
        </p:nvSpPr>
        <p:spPr/>
        <p:txBody>
          <a:bodyPr/>
          <a:lstStyle/>
          <a:p>
            <a:fld id="{28A64920-A7F7-4C7A-B4EF-3D7DD81BA7C4}" type="datetimeFigureOut">
              <a:rPr lang="pl-PL" smtClean="0"/>
              <a:pPr/>
              <a:t>2018-01-29</a:t>
            </a:fld>
            <a:endParaRPr lang="pl-PL"/>
          </a:p>
        </p:txBody>
      </p:sp>
      <p:sp>
        <p:nvSpPr>
          <p:cNvPr id="5" name="Symbol zastępczy stopki 4">
            <a:extLst>
              <a:ext uri="{FF2B5EF4-FFF2-40B4-BE49-F238E27FC236}">
                <a16:creationId xmlns:a16="http://schemas.microsoft.com/office/drawing/2014/main" id="{4507F80E-16AA-4D25-876C-FC606966220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5592697-94AF-4FE3-B80D-EBFC99F352D2}"/>
              </a:ext>
            </a:extLst>
          </p:cNvPr>
          <p:cNvSpPr>
            <a:spLocks noGrp="1"/>
          </p:cNvSpPr>
          <p:nvPr>
            <p:ph type="sldNum" sz="quarter" idx="12"/>
          </p:nvPr>
        </p:nvSpPr>
        <p:spPr/>
        <p:txBody>
          <a:bodyPr/>
          <a:lstStyle/>
          <a:p>
            <a:fld id="{119CDEB6-616D-4D87-9368-604F7330FAB5}" type="slidenum">
              <a:rPr lang="pl-PL" smtClean="0"/>
              <a:pPr/>
              <a:t>‹#›</a:t>
            </a:fld>
            <a:endParaRPr lang="pl-PL"/>
          </a:p>
        </p:txBody>
      </p:sp>
    </p:spTree>
    <p:extLst>
      <p:ext uri="{BB962C8B-B14F-4D97-AF65-F5344CB8AC3E}">
        <p14:creationId xmlns:p14="http://schemas.microsoft.com/office/powerpoint/2010/main" val="700269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2D3E1B-DF76-4BFF-8BD1-4B15176454DF}"/>
              </a:ext>
            </a:extLst>
          </p:cNvPr>
          <p:cNvSpPr>
            <a:spLocks noGrp="1"/>
          </p:cNvSpPr>
          <p:nvPr>
            <p:ph type="title"/>
          </p:nvPr>
        </p:nvSpPr>
        <p:spPr>
          <a:xfrm>
            <a:off x="831851" y="1709740"/>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16733BE4-CEDA-486F-BC16-C5C8AC2BEC6F}"/>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pl-PL"/>
              <a:t>Edytuj style wzorca tekstu</a:t>
            </a:r>
          </a:p>
        </p:txBody>
      </p:sp>
      <p:sp>
        <p:nvSpPr>
          <p:cNvPr id="4" name="Symbol zastępczy daty 3">
            <a:extLst>
              <a:ext uri="{FF2B5EF4-FFF2-40B4-BE49-F238E27FC236}">
                <a16:creationId xmlns:a16="http://schemas.microsoft.com/office/drawing/2014/main" id="{45EA301D-3F63-42BD-BEC2-67A62D6DDF70}"/>
              </a:ext>
            </a:extLst>
          </p:cNvPr>
          <p:cNvSpPr>
            <a:spLocks noGrp="1"/>
          </p:cNvSpPr>
          <p:nvPr>
            <p:ph type="dt" sz="half" idx="10"/>
          </p:nvPr>
        </p:nvSpPr>
        <p:spPr/>
        <p:txBody>
          <a:bodyPr/>
          <a:lstStyle/>
          <a:p>
            <a:fld id="{28A64920-A7F7-4C7A-B4EF-3D7DD81BA7C4}" type="datetimeFigureOut">
              <a:rPr lang="pl-PL" smtClean="0"/>
              <a:pPr/>
              <a:t>2018-01-29</a:t>
            </a:fld>
            <a:endParaRPr lang="pl-PL"/>
          </a:p>
        </p:txBody>
      </p:sp>
      <p:sp>
        <p:nvSpPr>
          <p:cNvPr id="5" name="Symbol zastępczy stopki 4">
            <a:extLst>
              <a:ext uri="{FF2B5EF4-FFF2-40B4-BE49-F238E27FC236}">
                <a16:creationId xmlns:a16="http://schemas.microsoft.com/office/drawing/2014/main" id="{ED9EC737-0739-4B49-B3A9-99D1F202BB0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128F6126-21B9-455B-9D24-DA875707F1EF}"/>
              </a:ext>
            </a:extLst>
          </p:cNvPr>
          <p:cNvSpPr>
            <a:spLocks noGrp="1"/>
          </p:cNvSpPr>
          <p:nvPr>
            <p:ph type="sldNum" sz="quarter" idx="12"/>
          </p:nvPr>
        </p:nvSpPr>
        <p:spPr/>
        <p:txBody>
          <a:bodyPr/>
          <a:lstStyle/>
          <a:p>
            <a:fld id="{119CDEB6-616D-4D87-9368-604F7330FAB5}" type="slidenum">
              <a:rPr lang="pl-PL" smtClean="0"/>
              <a:pPr/>
              <a:t>‹#›</a:t>
            </a:fld>
            <a:endParaRPr lang="pl-PL"/>
          </a:p>
        </p:txBody>
      </p:sp>
    </p:spTree>
    <p:extLst>
      <p:ext uri="{BB962C8B-B14F-4D97-AF65-F5344CB8AC3E}">
        <p14:creationId xmlns:p14="http://schemas.microsoft.com/office/powerpoint/2010/main" val="332518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90F136E-EBFB-482C-A85E-5CE0D1F33223}"/>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97A9AA23-95A0-46CC-81DC-D2C3F5F5C802}"/>
              </a:ext>
            </a:extLst>
          </p:cNvPr>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46992957-A2B5-4663-AE6F-1A21E8CDEE1B}"/>
              </a:ext>
            </a:extLst>
          </p:cNvPr>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E3B95CFD-9FB9-49A9-AEFE-1E51BAE6AD4F}"/>
              </a:ext>
            </a:extLst>
          </p:cNvPr>
          <p:cNvSpPr>
            <a:spLocks noGrp="1"/>
          </p:cNvSpPr>
          <p:nvPr>
            <p:ph type="dt" sz="half" idx="10"/>
          </p:nvPr>
        </p:nvSpPr>
        <p:spPr/>
        <p:txBody>
          <a:bodyPr/>
          <a:lstStyle/>
          <a:p>
            <a:fld id="{28A64920-A7F7-4C7A-B4EF-3D7DD81BA7C4}" type="datetimeFigureOut">
              <a:rPr lang="pl-PL" smtClean="0"/>
              <a:pPr/>
              <a:t>2018-01-29</a:t>
            </a:fld>
            <a:endParaRPr lang="pl-PL"/>
          </a:p>
        </p:txBody>
      </p:sp>
      <p:sp>
        <p:nvSpPr>
          <p:cNvPr id="6" name="Symbol zastępczy stopki 5">
            <a:extLst>
              <a:ext uri="{FF2B5EF4-FFF2-40B4-BE49-F238E27FC236}">
                <a16:creationId xmlns:a16="http://schemas.microsoft.com/office/drawing/2014/main" id="{4A822326-FA05-4643-9EF1-41AD4B51E50D}"/>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F6F2F53E-55FC-443F-ACC0-1C78A385CEDA}"/>
              </a:ext>
            </a:extLst>
          </p:cNvPr>
          <p:cNvSpPr>
            <a:spLocks noGrp="1"/>
          </p:cNvSpPr>
          <p:nvPr>
            <p:ph type="sldNum" sz="quarter" idx="12"/>
          </p:nvPr>
        </p:nvSpPr>
        <p:spPr/>
        <p:txBody>
          <a:bodyPr/>
          <a:lstStyle/>
          <a:p>
            <a:fld id="{119CDEB6-616D-4D87-9368-604F7330FAB5}" type="slidenum">
              <a:rPr lang="pl-PL" smtClean="0"/>
              <a:pPr/>
              <a:t>‹#›</a:t>
            </a:fld>
            <a:endParaRPr lang="pl-PL"/>
          </a:p>
        </p:txBody>
      </p:sp>
    </p:spTree>
    <p:extLst>
      <p:ext uri="{BB962C8B-B14F-4D97-AF65-F5344CB8AC3E}">
        <p14:creationId xmlns:p14="http://schemas.microsoft.com/office/powerpoint/2010/main" val="334997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4D9AFB9-E655-42FF-AA35-D7BF965FA2FB}"/>
              </a:ext>
            </a:extLst>
          </p:cNvPr>
          <p:cNvSpPr>
            <a:spLocks noGrp="1"/>
          </p:cNvSpPr>
          <p:nvPr>
            <p:ph type="title"/>
          </p:nvPr>
        </p:nvSpPr>
        <p:spPr>
          <a:xfrm>
            <a:off x="839788" y="365127"/>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81B775B1-AEC2-41DF-A5C4-39D0B94F1548}"/>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pl-PL"/>
              <a:t>Edytuj style wzorca tekstu</a:t>
            </a:r>
          </a:p>
        </p:txBody>
      </p:sp>
      <p:sp>
        <p:nvSpPr>
          <p:cNvPr id="4" name="Symbol zastępczy zawartości 3">
            <a:extLst>
              <a:ext uri="{FF2B5EF4-FFF2-40B4-BE49-F238E27FC236}">
                <a16:creationId xmlns:a16="http://schemas.microsoft.com/office/drawing/2014/main" id="{3E5142D6-D044-46CF-8169-91E02B30328B}"/>
              </a:ext>
            </a:extLst>
          </p:cNvPr>
          <p:cNvSpPr>
            <a:spLocks noGrp="1"/>
          </p:cNvSpPr>
          <p:nvPr>
            <p:ph sz="half" idx="2"/>
          </p:nvPr>
        </p:nvSpPr>
        <p:spPr>
          <a:xfrm>
            <a:off x="839789"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59E26225-B305-4CC4-8D49-3255E0355DF6}"/>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pl-PL"/>
              <a:t>Edytuj style wzorca tekstu</a:t>
            </a:r>
          </a:p>
        </p:txBody>
      </p:sp>
      <p:sp>
        <p:nvSpPr>
          <p:cNvPr id="6" name="Symbol zastępczy zawartości 5">
            <a:extLst>
              <a:ext uri="{FF2B5EF4-FFF2-40B4-BE49-F238E27FC236}">
                <a16:creationId xmlns:a16="http://schemas.microsoft.com/office/drawing/2014/main" id="{37158297-91CC-45B3-8006-FA48C9B886D6}"/>
              </a:ext>
            </a:extLst>
          </p:cNvPr>
          <p:cNvSpPr>
            <a:spLocks noGrp="1"/>
          </p:cNvSpPr>
          <p:nvPr>
            <p:ph sz="quarter" idx="4"/>
          </p:nvPr>
        </p:nvSpPr>
        <p:spPr>
          <a:xfrm>
            <a:off x="6172201"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D70E9C15-4D6A-4ADE-9F30-F3817B8C61B8}"/>
              </a:ext>
            </a:extLst>
          </p:cNvPr>
          <p:cNvSpPr>
            <a:spLocks noGrp="1"/>
          </p:cNvSpPr>
          <p:nvPr>
            <p:ph type="dt" sz="half" idx="10"/>
          </p:nvPr>
        </p:nvSpPr>
        <p:spPr/>
        <p:txBody>
          <a:bodyPr/>
          <a:lstStyle/>
          <a:p>
            <a:fld id="{28A64920-A7F7-4C7A-B4EF-3D7DD81BA7C4}" type="datetimeFigureOut">
              <a:rPr lang="pl-PL" smtClean="0"/>
              <a:pPr/>
              <a:t>2018-01-29</a:t>
            </a:fld>
            <a:endParaRPr lang="pl-PL"/>
          </a:p>
        </p:txBody>
      </p:sp>
      <p:sp>
        <p:nvSpPr>
          <p:cNvPr id="8" name="Symbol zastępczy stopki 7">
            <a:extLst>
              <a:ext uri="{FF2B5EF4-FFF2-40B4-BE49-F238E27FC236}">
                <a16:creationId xmlns:a16="http://schemas.microsoft.com/office/drawing/2014/main" id="{30B1C11F-2350-4762-8D4B-63D19594617D}"/>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8826A4F7-FD6D-438C-9181-3EE9FA91A3CC}"/>
              </a:ext>
            </a:extLst>
          </p:cNvPr>
          <p:cNvSpPr>
            <a:spLocks noGrp="1"/>
          </p:cNvSpPr>
          <p:nvPr>
            <p:ph type="sldNum" sz="quarter" idx="12"/>
          </p:nvPr>
        </p:nvSpPr>
        <p:spPr/>
        <p:txBody>
          <a:bodyPr/>
          <a:lstStyle/>
          <a:p>
            <a:fld id="{119CDEB6-616D-4D87-9368-604F7330FAB5}" type="slidenum">
              <a:rPr lang="pl-PL" smtClean="0"/>
              <a:pPr/>
              <a:t>‹#›</a:t>
            </a:fld>
            <a:endParaRPr lang="pl-PL"/>
          </a:p>
        </p:txBody>
      </p:sp>
    </p:spTree>
    <p:extLst>
      <p:ext uri="{BB962C8B-B14F-4D97-AF65-F5344CB8AC3E}">
        <p14:creationId xmlns:p14="http://schemas.microsoft.com/office/powerpoint/2010/main" val="1915848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F72FB0F-AB20-4A69-B42E-3B89F617D84A}"/>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ED1C24DC-8282-4012-8307-155DADB3AFDB}"/>
              </a:ext>
            </a:extLst>
          </p:cNvPr>
          <p:cNvSpPr>
            <a:spLocks noGrp="1"/>
          </p:cNvSpPr>
          <p:nvPr>
            <p:ph type="dt" sz="half" idx="10"/>
          </p:nvPr>
        </p:nvSpPr>
        <p:spPr/>
        <p:txBody>
          <a:bodyPr/>
          <a:lstStyle/>
          <a:p>
            <a:fld id="{28A64920-A7F7-4C7A-B4EF-3D7DD81BA7C4}" type="datetimeFigureOut">
              <a:rPr lang="pl-PL" smtClean="0"/>
              <a:pPr/>
              <a:t>2018-01-29</a:t>
            </a:fld>
            <a:endParaRPr lang="pl-PL"/>
          </a:p>
        </p:txBody>
      </p:sp>
      <p:sp>
        <p:nvSpPr>
          <p:cNvPr id="4" name="Symbol zastępczy stopki 3">
            <a:extLst>
              <a:ext uri="{FF2B5EF4-FFF2-40B4-BE49-F238E27FC236}">
                <a16:creationId xmlns:a16="http://schemas.microsoft.com/office/drawing/2014/main" id="{44427CD5-7A79-4DD5-862F-25D404D38603}"/>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C4B08BC5-27A1-482E-A617-26A83D4D0222}"/>
              </a:ext>
            </a:extLst>
          </p:cNvPr>
          <p:cNvSpPr>
            <a:spLocks noGrp="1"/>
          </p:cNvSpPr>
          <p:nvPr>
            <p:ph type="sldNum" sz="quarter" idx="12"/>
          </p:nvPr>
        </p:nvSpPr>
        <p:spPr/>
        <p:txBody>
          <a:bodyPr/>
          <a:lstStyle/>
          <a:p>
            <a:fld id="{119CDEB6-616D-4D87-9368-604F7330FAB5}" type="slidenum">
              <a:rPr lang="pl-PL" smtClean="0"/>
              <a:pPr/>
              <a:t>‹#›</a:t>
            </a:fld>
            <a:endParaRPr lang="pl-PL"/>
          </a:p>
        </p:txBody>
      </p:sp>
    </p:spTree>
    <p:extLst>
      <p:ext uri="{BB962C8B-B14F-4D97-AF65-F5344CB8AC3E}">
        <p14:creationId xmlns:p14="http://schemas.microsoft.com/office/powerpoint/2010/main" val="3791086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38AF3C3C-E409-41A1-8F79-827471648D23}"/>
              </a:ext>
            </a:extLst>
          </p:cNvPr>
          <p:cNvSpPr>
            <a:spLocks noGrp="1"/>
          </p:cNvSpPr>
          <p:nvPr>
            <p:ph type="dt" sz="half" idx="10"/>
          </p:nvPr>
        </p:nvSpPr>
        <p:spPr/>
        <p:txBody>
          <a:bodyPr/>
          <a:lstStyle/>
          <a:p>
            <a:fld id="{28A64920-A7F7-4C7A-B4EF-3D7DD81BA7C4}" type="datetimeFigureOut">
              <a:rPr lang="pl-PL" smtClean="0"/>
              <a:pPr/>
              <a:t>2018-01-29</a:t>
            </a:fld>
            <a:endParaRPr lang="pl-PL"/>
          </a:p>
        </p:txBody>
      </p:sp>
      <p:sp>
        <p:nvSpPr>
          <p:cNvPr id="3" name="Symbol zastępczy stopki 2">
            <a:extLst>
              <a:ext uri="{FF2B5EF4-FFF2-40B4-BE49-F238E27FC236}">
                <a16:creationId xmlns:a16="http://schemas.microsoft.com/office/drawing/2014/main" id="{77E4A48F-326D-45DA-B76A-4288D5912F3D}"/>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9A344B29-7ED0-42F1-BBFD-83C3EF52A992}"/>
              </a:ext>
            </a:extLst>
          </p:cNvPr>
          <p:cNvSpPr>
            <a:spLocks noGrp="1"/>
          </p:cNvSpPr>
          <p:nvPr>
            <p:ph type="sldNum" sz="quarter" idx="12"/>
          </p:nvPr>
        </p:nvSpPr>
        <p:spPr/>
        <p:txBody>
          <a:bodyPr/>
          <a:lstStyle/>
          <a:p>
            <a:fld id="{119CDEB6-616D-4D87-9368-604F7330FAB5}" type="slidenum">
              <a:rPr lang="pl-PL" smtClean="0"/>
              <a:pPr/>
              <a:t>‹#›</a:t>
            </a:fld>
            <a:endParaRPr lang="pl-PL"/>
          </a:p>
        </p:txBody>
      </p:sp>
    </p:spTree>
    <p:extLst>
      <p:ext uri="{BB962C8B-B14F-4D97-AF65-F5344CB8AC3E}">
        <p14:creationId xmlns:p14="http://schemas.microsoft.com/office/powerpoint/2010/main" val="140095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1B32C0-B60E-4040-B711-44FBCE6F0B6B}"/>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876FD61F-FEE5-4FAA-B635-F5937CC31EE1}"/>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A6AF6A24-E7CF-41E3-832A-D26904AEA4E2}"/>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id="{DA9D7AF9-CB86-4A1F-AE5B-96B3350A33B8}"/>
              </a:ext>
            </a:extLst>
          </p:cNvPr>
          <p:cNvSpPr>
            <a:spLocks noGrp="1"/>
          </p:cNvSpPr>
          <p:nvPr>
            <p:ph type="dt" sz="half" idx="10"/>
          </p:nvPr>
        </p:nvSpPr>
        <p:spPr/>
        <p:txBody>
          <a:bodyPr/>
          <a:lstStyle/>
          <a:p>
            <a:fld id="{28A64920-A7F7-4C7A-B4EF-3D7DD81BA7C4}" type="datetimeFigureOut">
              <a:rPr lang="pl-PL" smtClean="0"/>
              <a:pPr/>
              <a:t>2018-01-29</a:t>
            </a:fld>
            <a:endParaRPr lang="pl-PL"/>
          </a:p>
        </p:txBody>
      </p:sp>
      <p:sp>
        <p:nvSpPr>
          <p:cNvPr id="6" name="Symbol zastępczy stopki 5">
            <a:extLst>
              <a:ext uri="{FF2B5EF4-FFF2-40B4-BE49-F238E27FC236}">
                <a16:creationId xmlns:a16="http://schemas.microsoft.com/office/drawing/2014/main" id="{633E967A-3A58-4661-BAED-302E32224742}"/>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BE3F01FD-77B2-4CA3-9E58-7ACDCEC068B0}"/>
              </a:ext>
            </a:extLst>
          </p:cNvPr>
          <p:cNvSpPr>
            <a:spLocks noGrp="1"/>
          </p:cNvSpPr>
          <p:nvPr>
            <p:ph type="sldNum" sz="quarter" idx="12"/>
          </p:nvPr>
        </p:nvSpPr>
        <p:spPr/>
        <p:txBody>
          <a:bodyPr/>
          <a:lstStyle/>
          <a:p>
            <a:fld id="{119CDEB6-616D-4D87-9368-604F7330FAB5}" type="slidenum">
              <a:rPr lang="pl-PL" smtClean="0"/>
              <a:pPr/>
              <a:t>‹#›</a:t>
            </a:fld>
            <a:endParaRPr lang="pl-PL"/>
          </a:p>
        </p:txBody>
      </p:sp>
    </p:spTree>
    <p:extLst>
      <p:ext uri="{BB962C8B-B14F-4D97-AF65-F5344CB8AC3E}">
        <p14:creationId xmlns:p14="http://schemas.microsoft.com/office/powerpoint/2010/main" val="1607052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3E05F04-F31D-496B-9F5C-5F1DB4B2AE7C}"/>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3D29FD15-3DD6-4E35-91DE-4072880F23F1}"/>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pl-PL"/>
          </a:p>
        </p:txBody>
      </p:sp>
      <p:sp>
        <p:nvSpPr>
          <p:cNvPr id="4" name="Symbol zastępczy tekstu 3">
            <a:extLst>
              <a:ext uri="{FF2B5EF4-FFF2-40B4-BE49-F238E27FC236}">
                <a16:creationId xmlns:a16="http://schemas.microsoft.com/office/drawing/2014/main" id="{C8C88AA2-96EC-48AB-AE45-6C610AEF2954}"/>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id="{C8C9A595-1AAF-4180-A2E6-47F6E8AD888F}"/>
              </a:ext>
            </a:extLst>
          </p:cNvPr>
          <p:cNvSpPr>
            <a:spLocks noGrp="1"/>
          </p:cNvSpPr>
          <p:nvPr>
            <p:ph type="dt" sz="half" idx="10"/>
          </p:nvPr>
        </p:nvSpPr>
        <p:spPr/>
        <p:txBody>
          <a:bodyPr/>
          <a:lstStyle/>
          <a:p>
            <a:fld id="{28A64920-A7F7-4C7A-B4EF-3D7DD81BA7C4}" type="datetimeFigureOut">
              <a:rPr lang="pl-PL" smtClean="0"/>
              <a:pPr/>
              <a:t>2018-01-29</a:t>
            </a:fld>
            <a:endParaRPr lang="pl-PL"/>
          </a:p>
        </p:txBody>
      </p:sp>
      <p:sp>
        <p:nvSpPr>
          <p:cNvPr id="6" name="Symbol zastępczy stopki 5">
            <a:extLst>
              <a:ext uri="{FF2B5EF4-FFF2-40B4-BE49-F238E27FC236}">
                <a16:creationId xmlns:a16="http://schemas.microsoft.com/office/drawing/2014/main" id="{92A46F3D-7F1B-4B30-ABFC-2A12AE0FAB70}"/>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F2573015-3CAE-4574-BC65-A0D4F0F12C2C}"/>
              </a:ext>
            </a:extLst>
          </p:cNvPr>
          <p:cNvSpPr>
            <a:spLocks noGrp="1"/>
          </p:cNvSpPr>
          <p:nvPr>
            <p:ph type="sldNum" sz="quarter" idx="12"/>
          </p:nvPr>
        </p:nvSpPr>
        <p:spPr/>
        <p:txBody>
          <a:bodyPr/>
          <a:lstStyle/>
          <a:p>
            <a:fld id="{119CDEB6-616D-4D87-9368-604F7330FAB5}" type="slidenum">
              <a:rPr lang="pl-PL" smtClean="0"/>
              <a:pPr/>
              <a:t>‹#›</a:t>
            </a:fld>
            <a:endParaRPr lang="pl-PL"/>
          </a:p>
        </p:txBody>
      </p:sp>
    </p:spTree>
    <p:extLst>
      <p:ext uri="{BB962C8B-B14F-4D97-AF65-F5344CB8AC3E}">
        <p14:creationId xmlns:p14="http://schemas.microsoft.com/office/powerpoint/2010/main" val="3174224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rgbClr val="FFFF00"/>
            </a:gs>
            <a:gs pos="95000">
              <a:schemeClr val="accent1">
                <a:lumMod val="45000"/>
                <a:lumOff val="55000"/>
              </a:schemeClr>
            </a:gs>
            <a:gs pos="86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1DED0433-E6DA-4FA2-96C4-38EF932801F1}"/>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93ABC25B-9591-419C-87F7-BBB2394269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1983B97-88B3-4BB5-A2AE-E7158072B589}"/>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A64920-A7F7-4C7A-B4EF-3D7DD81BA7C4}" type="datetimeFigureOut">
              <a:rPr lang="pl-PL" smtClean="0"/>
              <a:pPr/>
              <a:t>2018-01-29</a:t>
            </a:fld>
            <a:endParaRPr lang="pl-PL"/>
          </a:p>
        </p:txBody>
      </p:sp>
      <p:sp>
        <p:nvSpPr>
          <p:cNvPr id="5" name="Symbol zastępczy stopki 4">
            <a:extLst>
              <a:ext uri="{FF2B5EF4-FFF2-40B4-BE49-F238E27FC236}">
                <a16:creationId xmlns:a16="http://schemas.microsoft.com/office/drawing/2014/main" id="{38F86AD7-340F-485D-85D4-30E3E467F274}"/>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CD8A3369-1F75-4189-87E9-643E924E39CE}"/>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CDEB6-616D-4D87-9368-604F7330FAB5}" type="slidenum">
              <a:rPr lang="pl-PL" smtClean="0"/>
              <a:pPr/>
              <a:t>‹#›</a:t>
            </a:fld>
            <a:endParaRPr lang="pl-PL"/>
          </a:p>
        </p:txBody>
      </p:sp>
    </p:spTree>
    <p:extLst>
      <p:ext uri="{BB962C8B-B14F-4D97-AF65-F5344CB8AC3E}">
        <p14:creationId xmlns:p14="http://schemas.microsoft.com/office/powerpoint/2010/main" val="111560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09832407-50A1-4368-9E2C-FDF9E9034543}"/>
              </a:ext>
            </a:extLst>
          </p:cNvPr>
          <p:cNvSpPr txBox="1">
            <a:spLocks/>
          </p:cNvSpPr>
          <p:nvPr/>
        </p:nvSpPr>
        <p:spPr bwMode="auto">
          <a:xfrm>
            <a:off x="1030338" y="80967"/>
            <a:ext cx="10953749" cy="511175"/>
          </a:xfrm>
          <a:prstGeom prst="rect">
            <a:avLst/>
          </a:prstGeom>
          <a:noFill/>
          <a:ln w="3175">
            <a:noFill/>
            <a:miter lim="800000"/>
            <a:headEnd/>
            <a:tailEnd/>
          </a:ln>
        </p:spPr>
        <p:txBody>
          <a:bodyPr anchor="ctr"/>
          <a:lstStyle/>
          <a:p>
            <a:pPr algn="ctr">
              <a:defRPr/>
            </a:pPr>
            <a:r>
              <a:rPr lang="pl-PL" sz="2000" b="1" kern="0" dirty="0">
                <a:solidFill>
                  <a:srgbClr val="3333CC"/>
                </a:solidFill>
                <a:effectLst>
                  <a:outerShdw blurRad="38100" dist="38100" dir="2700000" algn="tl">
                    <a:srgbClr val="000000">
                      <a:alpha val="43137"/>
                    </a:srgbClr>
                  </a:outerShdw>
                </a:effectLst>
                <a:latin typeface="Century Gothic" panose="020B0502020202020204" pitchFamily="34" charset="0"/>
                <a:ea typeface="+mj-ea"/>
                <a:cs typeface="+mj-cs"/>
              </a:rPr>
              <a:t>Szkoła Podstawowa Nr 2 im. Mikołaja Kopernika w Olecku</a:t>
            </a:r>
          </a:p>
        </p:txBody>
      </p:sp>
      <p:cxnSp>
        <p:nvCxnSpPr>
          <p:cNvPr id="3" name="Łącznik prosty 2">
            <a:extLst>
              <a:ext uri="{FF2B5EF4-FFF2-40B4-BE49-F238E27FC236}">
                <a16:creationId xmlns:a16="http://schemas.microsoft.com/office/drawing/2014/main" id="{BBC751B1-50CC-4EEE-A4F6-41D312460811}"/>
              </a:ext>
            </a:extLst>
          </p:cNvPr>
          <p:cNvCxnSpPr/>
          <p:nvPr/>
        </p:nvCxnSpPr>
        <p:spPr>
          <a:xfrm>
            <a:off x="285751" y="642939"/>
            <a:ext cx="11648016" cy="0"/>
          </a:xfrm>
          <a:prstGeom prst="line">
            <a:avLst/>
          </a:prstGeom>
        </p:spPr>
        <p:style>
          <a:lnRef idx="1">
            <a:schemeClr val="dk1"/>
          </a:lnRef>
          <a:fillRef idx="0">
            <a:schemeClr val="dk1"/>
          </a:fillRef>
          <a:effectRef idx="0">
            <a:schemeClr val="dk1"/>
          </a:effectRef>
          <a:fontRef idx="minor">
            <a:schemeClr val="tx1"/>
          </a:fontRef>
        </p:style>
      </p:cxnSp>
      <p:sp>
        <p:nvSpPr>
          <p:cNvPr id="6" name="Rectangle 2">
            <a:extLst>
              <a:ext uri="{FF2B5EF4-FFF2-40B4-BE49-F238E27FC236}">
                <a16:creationId xmlns:a16="http://schemas.microsoft.com/office/drawing/2014/main" id="{8407FD15-FDBF-4047-BAC9-3964C1FD98CD}"/>
              </a:ext>
            </a:extLst>
          </p:cNvPr>
          <p:cNvSpPr txBox="1">
            <a:spLocks noChangeArrowheads="1"/>
          </p:cNvSpPr>
          <p:nvPr/>
        </p:nvSpPr>
        <p:spPr>
          <a:xfrm>
            <a:off x="1047717" y="1357299"/>
            <a:ext cx="10242073" cy="4896544"/>
          </a:xfrm>
          <a:prstGeom prst="rect">
            <a:avLst/>
          </a:prstGeom>
          <a:gradFill flip="none" rotWithShape="1">
            <a:gsLst>
              <a:gs pos="24000">
                <a:srgbClr val="6666FF">
                  <a:tint val="66000"/>
                  <a:satMod val="160000"/>
                </a:srgbClr>
              </a:gs>
              <a:gs pos="50000">
                <a:srgbClr val="6666FF">
                  <a:tint val="44500"/>
                  <a:satMod val="160000"/>
                </a:srgbClr>
              </a:gs>
              <a:gs pos="100000">
                <a:srgbClr val="6666FF">
                  <a:tint val="23500"/>
                  <a:satMod val="160000"/>
                </a:srgbClr>
              </a:gs>
            </a:gsLst>
            <a:path path="circle">
              <a:fillToRect l="50000" t="50000" r="50000" b="50000"/>
            </a:path>
            <a:tileRect/>
          </a:gradFill>
          <a:ln cap="rnd">
            <a:solidFill>
              <a:schemeClr val="accent1"/>
            </a:solidFill>
            <a:miter lim="800000"/>
            <a:headEnd/>
            <a:tailEnd/>
          </a:ln>
          <a:effectLst>
            <a:innerShdw blurRad="63500" dist="50800" dir="2700000">
              <a:prstClr val="black">
                <a:alpha val="50000"/>
              </a:prstClr>
            </a:innerShdw>
          </a:effectLst>
        </p:spPr>
        <p:txBody>
          <a:bodyPr anchor="ctr">
            <a:normAutofit/>
          </a:bodyPr>
          <a:lst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a:lstStyle>
          <a:p>
            <a:pPr algn="ctr">
              <a:lnSpc>
                <a:spcPct val="150000"/>
              </a:lnSpc>
              <a:defRPr/>
            </a:pPr>
            <a:r>
              <a:rPr lang="pl-PL" sz="4800" b="1" dirty="0">
                <a:solidFill>
                  <a:srgbClr val="FFFF00"/>
                </a:solidFill>
                <a:effectLst>
                  <a:outerShdw blurRad="38100" dist="38100" dir="2700000" algn="tl">
                    <a:srgbClr val="000000">
                      <a:alpha val="43137"/>
                    </a:srgbClr>
                  </a:outerShdw>
                </a:effectLst>
                <a:latin typeface="Comic Sans MS" pitchFamily="66" charset="0"/>
              </a:rPr>
              <a:t> </a:t>
            </a:r>
            <a:r>
              <a:rPr lang="pl-PL" sz="5400" b="1" dirty="0">
                <a:ln w="19050">
                  <a:solidFill>
                    <a:srgbClr val="3333CC"/>
                  </a:solidFill>
                </a:ln>
                <a:solidFill>
                  <a:srgbClr val="0033CC"/>
                </a:solidFill>
                <a:effectLst>
                  <a:outerShdw blurRad="38100" dist="38100" dir="2700000" algn="tl">
                    <a:srgbClr val="000000">
                      <a:alpha val="43137"/>
                    </a:srgbClr>
                  </a:outerShdw>
                </a:effectLst>
              </a:rPr>
              <a:t>Spotkanie z rodzicami </a:t>
            </a:r>
            <a:br>
              <a:rPr lang="pl-PL" sz="5400" b="1" dirty="0">
                <a:ln w="19050">
                  <a:solidFill>
                    <a:srgbClr val="3333CC"/>
                  </a:solidFill>
                </a:ln>
                <a:solidFill>
                  <a:srgbClr val="0033CC"/>
                </a:solidFill>
                <a:effectLst>
                  <a:outerShdw blurRad="38100" dist="38100" dir="2700000" algn="tl">
                    <a:srgbClr val="000000">
                      <a:alpha val="43137"/>
                    </a:srgbClr>
                  </a:outerShdw>
                </a:effectLst>
              </a:rPr>
            </a:br>
            <a:r>
              <a:rPr lang="pl-PL" sz="5400" b="1" dirty="0">
                <a:ln w="19050">
                  <a:solidFill>
                    <a:srgbClr val="3333CC"/>
                  </a:solidFill>
                </a:ln>
                <a:solidFill>
                  <a:srgbClr val="0033CC"/>
                </a:solidFill>
                <a:effectLst>
                  <a:outerShdw blurRad="38100" dist="38100" dir="2700000" algn="tl">
                    <a:srgbClr val="000000">
                      <a:alpha val="43137"/>
                    </a:srgbClr>
                  </a:outerShdw>
                </a:effectLst>
              </a:rPr>
              <a:t>rok szkolny 2017/2018</a:t>
            </a:r>
            <a:br>
              <a:rPr lang="pl-PL" sz="5400" b="1" dirty="0">
                <a:ln w="19050">
                  <a:solidFill>
                    <a:srgbClr val="3333CC"/>
                  </a:solidFill>
                </a:ln>
                <a:solidFill>
                  <a:srgbClr val="0033CC"/>
                </a:solidFill>
                <a:effectLst>
                  <a:outerShdw blurRad="38100" dist="38100" dir="2700000" algn="tl">
                    <a:srgbClr val="000000">
                      <a:alpha val="43137"/>
                    </a:srgbClr>
                  </a:outerShdw>
                </a:effectLst>
              </a:rPr>
            </a:br>
            <a:r>
              <a:rPr lang="pl-PL" sz="5400" b="1" dirty="0">
                <a:ln w="19050">
                  <a:solidFill>
                    <a:srgbClr val="3333CC"/>
                  </a:solidFill>
                </a:ln>
                <a:solidFill>
                  <a:srgbClr val="0033CC"/>
                </a:solidFill>
                <a:effectLst>
                  <a:outerShdw blurRad="38100" dist="38100" dir="2700000" algn="tl">
                    <a:srgbClr val="000000">
                      <a:alpha val="43137"/>
                    </a:srgbClr>
                  </a:outerShdw>
                </a:effectLst>
              </a:rPr>
              <a:t>- 17.01.2018 -</a:t>
            </a:r>
          </a:p>
          <a:p>
            <a:pPr algn="ctr">
              <a:lnSpc>
                <a:spcPct val="150000"/>
              </a:lnSpc>
              <a:defRPr/>
            </a:pPr>
            <a:endParaRPr lang="pl-PL" dirty="0">
              <a:ln w="19050">
                <a:solidFill>
                  <a:srgbClr val="3333CC"/>
                </a:solidFill>
              </a:ln>
              <a:solidFill>
                <a:srgbClr val="FFFF00"/>
              </a:solidFill>
              <a:effectLst>
                <a:outerShdw blurRad="38100" dist="38100" dir="2700000" algn="tl">
                  <a:srgbClr val="000000">
                    <a:alpha val="43137"/>
                  </a:srgbClr>
                </a:outerShdw>
              </a:effectLst>
            </a:endParaRPr>
          </a:p>
        </p:txBody>
      </p:sp>
      <p:pic>
        <p:nvPicPr>
          <p:cNvPr id="8" name="Picture 2" descr="Znalezione obrazy dla zapytania sp2 olecko">
            <a:extLst>
              <a:ext uri="{FF2B5EF4-FFF2-40B4-BE49-F238E27FC236}">
                <a16:creationId xmlns:a16="http://schemas.microsoft.com/office/drawing/2014/main" id="{FC27A54E-DE20-433D-8FF7-4E3ACB48FE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83" y="131478"/>
            <a:ext cx="929156" cy="9346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68" decel="100000"/>
                                        <p:tgtEl>
                                          <p:spTgt spid="6"/>
                                        </p:tgtEl>
                                      </p:cBhvr>
                                    </p:animEffect>
                                    <p:animScale>
                                      <p:cBhvr>
                                        <p:cTn id="8" dur="768" decel="100000"/>
                                        <p:tgtEl>
                                          <p:spTgt spid="6"/>
                                        </p:tgtEl>
                                      </p:cBhvr>
                                      <p:from x="10000" y="10000"/>
                                      <p:to x="200000" y="450000"/>
                                    </p:animScale>
                                    <p:animScale>
                                      <p:cBhvr>
                                        <p:cTn id="9" dur="1230" accel="100000" fill="hold">
                                          <p:stCondLst>
                                            <p:cond delay="768"/>
                                          </p:stCondLst>
                                        </p:cTn>
                                        <p:tgtEl>
                                          <p:spTgt spid="6"/>
                                        </p:tgtEl>
                                      </p:cBhvr>
                                      <p:from x="200000" y="450000"/>
                                      <p:to x="100000" y="100000"/>
                                    </p:animScale>
                                    <p:set>
                                      <p:cBhvr>
                                        <p:cTn id="10" dur="768" fill="hold"/>
                                        <p:tgtEl>
                                          <p:spTgt spid="6"/>
                                        </p:tgtEl>
                                        <p:attrNameLst>
                                          <p:attrName>ppt_x</p:attrName>
                                        </p:attrNameLst>
                                      </p:cBhvr>
                                      <p:to>
                                        <p:strVal val="(0.5)"/>
                                      </p:to>
                                    </p:set>
                                    <p:anim from="(0.5)" to="(#ppt_x)" calcmode="lin" valueType="num">
                                      <p:cBhvr>
                                        <p:cTn id="11" dur="1230" accel="100000" fill="hold">
                                          <p:stCondLst>
                                            <p:cond delay="768"/>
                                          </p:stCondLst>
                                        </p:cTn>
                                        <p:tgtEl>
                                          <p:spTgt spid="6"/>
                                        </p:tgtEl>
                                        <p:attrNameLst>
                                          <p:attrName>ppt_x</p:attrName>
                                        </p:attrNameLst>
                                      </p:cBhvr>
                                    </p:anim>
                                    <p:set>
                                      <p:cBhvr>
                                        <p:cTn id="12" dur="768" fill="hold"/>
                                        <p:tgtEl>
                                          <p:spTgt spid="6"/>
                                        </p:tgtEl>
                                        <p:attrNameLst>
                                          <p:attrName>ppt_y</p:attrName>
                                        </p:attrNameLst>
                                      </p:cBhvr>
                                      <p:to>
                                        <p:strVal val="(#ppt_y+0.4)"/>
                                      </p:to>
                                    </p:set>
                                    <p:anim from="(#ppt_y+0.4)" to="(#ppt_y)" calcmode="lin" valueType="num">
                                      <p:cBhvr>
                                        <p:cTn id="13" dur="1230" accel="100000" fill="hold">
                                          <p:stCondLst>
                                            <p:cond delay="768"/>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1E5B0209-DC61-4369-A8B8-9414C639B839}"/>
              </a:ext>
            </a:extLst>
          </p:cNvPr>
          <p:cNvSpPr>
            <a:spLocks noGrp="1"/>
          </p:cNvSpPr>
          <p:nvPr>
            <p:ph type="subTitle" idx="1"/>
          </p:nvPr>
        </p:nvSpPr>
        <p:spPr>
          <a:xfrm>
            <a:off x="316747" y="634855"/>
            <a:ext cx="11660395" cy="2752923"/>
          </a:xfrm>
        </p:spPr>
        <p:txBody>
          <a:bodyPr>
            <a:normAutofit fontScale="92500" lnSpcReduction="10000"/>
          </a:bodyPr>
          <a:lstStyle/>
          <a:p>
            <a:pPr>
              <a:lnSpc>
                <a:spcPct val="150000"/>
              </a:lnSpc>
            </a:pPr>
            <a:r>
              <a:rPr lang="pl-PL" sz="6000" dirty="0">
                <a:latin typeface="Comic Sans MS" panose="030F0702030302020204" pitchFamily="66" charset="0"/>
              </a:rPr>
              <a:t>OSIĄGNIĘCIA </a:t>
            </a:r>
          </a:p>
          <a:p>
            <a:pPr>
              <a:lnSpc>
                <a:spcPct val="150000"/>
              </a:lnSpc>
            </a:pPr>
            <a:r>
              <a:rPr lang="pl-PL" sz="6000" dirty="0">
                <a:latin typeface="Comic Sans MS" panose="030F0702030302020204" pitchFamily="66" charset="0"/>
              </a:rPr>
              <a:t>SPORTOWE</a:t>
            </a:r>
          </a:p>
        </p:txBody>
      </p:sp>
      <p:pic>
        <p:nvPicPr>
          <p:cNvPr id="10242" name="Picture 2" descr="Znalezione obrazy dla zapytania sp2 olecko">
            <a:extLst>
              <a:ext uri="{FF2B5EF4-FFF2-40B4-BE49-F238E27FC236}">
                <a16:creationId xmlns:a16="http://schemas.microsoft.com/office/drawing/2014/main" id="{236F84EC-A5D4-453F-B40F-24F41238D1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748" y="322581"/>
            <a:ext cx="1279317" cy="128684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Znalezione obrazy dla zapytania sport gif">
            <a:extLst>
              <a:ext uri="{FF2B5EF4-FFF2-40B4-BE49-F238E27FC236}">
                <a16:creationId xmlns:a16="http://schemas.microsoft.com/office/drawing/2014/main" id="{F5FC03A4-2ACA-4A9F-B4D9-E8FE46729FC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47459" y="3237877"/>
            <a:ext cx="2997524" cy="3393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63631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36D41E06-E4F7-4A2E-8FE1-F7088E192A0E}"/>
              </a:ext>
            </a:extLst>
          </p:cNvPr>
          <p:cNvSpPr/>
          <p:nvPr/>
        </p:nvSpPr>
        <p:spPr>
          <a:xfrm>
            <a:off x="1441225" y="239126"/>
            <a:ext cx="3460561" cy="1384995"/>
          </a:xfrm>
          <a:prstGeom prst="rect">
            <a:avLst/>
          </a:prstGeom>
          <a:noFill/>
        </p:spPr>
        <p:txBody>
          <a:bodyPr wrap="square" lIns="91440" tIns="45720" rIns="91440" bIns="45720">
            <a:spAutoFit/>
          </a:bodyPr>
          <a:lstStyle/>
          <a:p>
            <a:pPr algn="ctr"/>
            <a:r>
              <a:rPr lang="pl-PL" sz="2800" b="1" dirty="0">
                <a:ln w="0"/>
                <a:solidFill>
                  <a:schemeClr val="accent1"/>
                </a:solidFill>
                <a:latin typeface="+mj-lt"/>
              </a:rPr>
              <a:t>Wszyscy zwyciężyliśmy w V Leśnym Crossie Niepodległości</a:t>
            </a:r>
          </a:p>
        </p:txBody>
      </p:sp>
      <p:sp>
        <p:nvSpPr>
          <p:cNvPr id="5" name="pole tekstowe 4">
            <a:extLst>
              <a:ext uri="{FF2B5EF4-FFF2-40B4-BE49-F238E27FC236}">
                <a16:creationId xmlns:a16="http://schemas.microsoft.com/office/drawing/2014/main" id="{BDFA03D2-CB8D-4758-BF91-E288632BE9D4}"/>
              </a:ext>
            </a:extLst>
          </p:cNvPr>
          <p:cNvSpPr txBox="1"/>
          <p:nvPr/>
        </p:nvSpPr>
        <p:spPr>
          <a:xfrm>
            <a:off x="178415" y="1834644"/>
            <a:ext cx="6444057" cy="3139321"/>
          </a:xfrm>
          <a:prstGeom prst="rect">
            <a:avLst/>
          </a:prstGeom>
          <a:noFill/>
          <a:ln>
            <a:solidFill>
              <a:schemeClr val="accent1"/>
            </a:solidFill>
          </a:ln>
        </p:spPr>
        <p:txBody>
          <a:bodyPr wrap="square" rtlCol="0">
            <a:spAutoFit/>
          </a:bodyPr>
          <a:lstStyle/>
          <a:p>
            <a:pPr algn="ctr">
              <a:lnSpc>
                <a:spcPct val="150000"/>
              </a:lnSpc>
            </a:pPr>
            <a:r>
              <a:rPr lang="pl-PL" sz="2000" b="1" dirty="0">
                <a:latin typeface="+mj-lt"/>
                <a:cs typeface="Times New Roman" panose="02020603050405020304" pitchFamily="18" charset="0"/>
              </a:rPr>
              <a:t>W dniu 18 listopada 2017 roku zostały zorganizowane zawody przez Stowarzyszenie Olecko Biega we współpracy </a:t>
            </a:r>
            <a:br>
              <a:rPr lang="pl-PL" sz="2000" b="1" dirty="0">
                <a:latin typeface="+mj-lt"/>
                <a:cs typeface="Times New Roman" panose="02020603050405020304" pitchFamily="18" charset="0"/>
              </a:rPr>
            </a:br>
            <a:r>
              <a:rPr lang="pl-PL" sz="2000" b="1" dirty="0">
                <a:latin typeface="+mj-lt"/>
                <a:cs typeface="Times New Roman" panose="02020603050405020304" pitchFamily="18" charset="0"/>
              </a:rPr>
              <a:t>z Nadleśnictwem Olecko w ramach ogólnopolskiej akcji </a:t>
            </a:r>
            <a:br>
              <a:rPr lang="pl-PL" sz="2000" b="1" dirty="0">
                <a:latin typeface="+mj-lt"/>
                <a:cs typeface="Times New Roman" panose="02020603050405020304" pitchFamily="18" charset="0"/>
              </a:rPr>
            </a:br>
            <a:r>
              <a:rPr lang="pl-PL" sz="2000" b="1" dirty="0">
                <a:latin typeface="+mj-lt"/>
                <a:cs typeface="Times New Roman" panose="02020603050405020304" pitchFamily="18" charset="0"/>
              </a:rPr>
              <a:t>„Biegam Bo Lubię Lasy”. </a:t>
            </a:r>
            <a:br>
              <a:rPr lang="pl-PL" sz="2000" b="1" dirty="0">
                <a:latin typeface="+mj-lt"/>
                <a:cs typeface="Times New Roman" panose="02020603050405020304" pitchFamily="18" charset="0"/>
              </a:rPr>
            </a:br>
            <a:r>
              <a:rPr lang="pl-PL" sz="2000" b="1" dirty="0">
                <a:latin typeface="+mj-lt"/>
                <a:cs typeface="Times New Roman" panose="02020603050405020304" pitchFamily="18" charset="0"/>
              </a:rPr>
              <a:t>W czasie zawodów wspierali nas: Pani </a:t>
            </a:r>
            <a:r>
              <a:rPr lang="pl-PL" sz="2000" b="1" i="1" dirty="0">
                <a:latin typeface="+mj-lt"/>
                <a:cs typeface="Times New Roman" panose="02020603050405020304" pitchFamily="18" charset="0"/>
              </a:rPr>
              <a:t>Beata Kozłowska  </a:t>
            </a:r>
            <a:r>
              <a:rPr lang="pl-PL" sz="2000" b="1" dirty="0">
                <a:latin typeface="+mj-lt"/>
                <a:cs typeface="Times New Roman" panose="02020603050405020304" pitchFamily="18" charset="0"/>
              </a:rPr>
              <a:t>oraz</a:t>
            </a:r>
          </a:p>
          <a:p>
            <a:pPr algn="ctr">
              <a:lnSpc>
                <a:spcPct val="150000"/>
              </a:lnSpc>
            </a:pPr>
            <a:r>
              <a:rPr lang="pl-PL" sz="2000" b="1" dirty="0">
                <a:latin typeface="+mj-lt"/>
                <a:cs typeface="Times New Roman" panose="02020603050405020304" pitchFamily="18" charset="0"/>
              </a:rPr>
              <a:t>Pan</a:t>
            </a:r>
            <a:r>
              <a:rPr lang="pl-PL" sz="2000" b="1" i="1" dirty="0">
                <a:latin typeface="+mj-lt"/>
                <a:cs typeface="Times New Roman" panose="02020603050405020304" pitchFamily="18" charset="0"/>
              </a:rPr>
              <a:t> Wojciech </a:t>
            </a:r>
            <a:r>
              <a:rPr lang="pl-PL" sz="2000" b="1" i="1" dirty="0" err="1">
                <a:latin typeface="+mj-lt"/>
                <a:cs typeface="Times New Roman" panose="02020603050405020304" pitchFamily="18" charset="0"/>
              </a:rPr>
              <a:t>Jegliński</a:t>
            </a:r>
            <a:r>
              <a:rPr lang="pl-PL" sz="2000" b="1" dirty="0">
                <a:latin typeface="+mj-lt"/>
                <a:cs typeface="Times New Roman" panose="02020603050405020304" pitchFamily="18" charset="0"/>
              </a:rPr>
              <a:t> oraz przedstawiciel organizatora. </a:t>
            </a:r>
          </a:p>
          <a:p>
            <a:endParaRPr lang="pl-PL" dirty="0"/>
          </a:p>
        </p:txBody>
      </p:sp>
      <p:sp>
        <p:nvSpPr>
          <p:cNvPr id="6" name="pole tekstowe 5">
            <a:extLst>
              <a:ext uri="{FF2B5EF4-FFF2-40B4-BE49-F238E27FC236}">
                <a16:creationId xmlns:a16="http://schemas.microsoft.com/office/drawing/2014/main" id="{DE671FED-407D-4F23-B1A5-45956EBE49EC}"/>
              </a:ext>
            </a:extLst>
          </p:cNvPr>
          <p:cNvSpPr txBox="1"/>
          <p:nvPr/>
        </p:nvSpPr>
        <p:spPr>
          <a:xfrm>
            <a:off x="2625275" y="5481796"/>
            <a:ext cx="4257980" cy="877163"/>
          </a:xfrm>
          <a:prstGeom prst="rect">
            <a:avLst/>
          </a:prstGeom>
          <a:noFill/>
        </p:spPr>
        <p:txBody>
          <a:bodyPr wrap="square" rtlCol="0">
            <a:spAutoFit/>
          </a:bodyPr>
          <a:lstStyle/>
          <a:p>
            <a:pPr algn="ctr"/>
            <a:r>
              <a:rPr lang="pl-PL" sz="1700" b="1" dirty="0">
                <a:solidFill>
                  <a:srgbClr val="FF0000"/>
                </a:solidFill>
                <a:latin typeface="Times New Roman" panose="02020603050405020304" pitchFamily="18" charset="0"/>
                <a:cs typeface="Times New Roman" panose="02020603050405020304" pitchFamily="18" charset="0"/>
              </a:rPr>
              <a:t>Zawody rozpoczęły się wspólną rozgrzewką </a:t>
            </a:r>
            <a:br>
              <a:rPr lang="pl-PL" sz="1700" b="1" dirty="0">
                <a:solidFill>
                  <a:srgbClr val="FF0000"/>
                </a:solidFill>
                <a:latin typeface="Times New Roman" panose="02020603050405020304" pitchFamily="18" charset="0"/>
                <a:cs typeface="Times New Roman" panose="02020603050405020304" pitchFamily="18" charset="0"/>
              </a:rPr>
            </a:br>
            <a:r>
              <a:rPr lang="pl-PL" sz="1700" b="1" dirty="0">
                <a:solidFill>
                  <a:srgbClr val="FF0000"/>
                </a:solidFill>
                <a:latin typeface="Times New Roman" panose="02020603050405020304" pitchFamily="18" charset="0"/>
                <a:cs typeface="Times New Roman" panose="02020603050405020304" pitchFamily="18" charset="0"/>
              </a:rPr>
              <a:t>i uroczystym odśpiewaniem hymnu państwowego. </a:t>
            </a:r>
          </a:p>
        </p:txBody>
      </p:sp>
      <p:sp>
        <p:nvSpPr>
          <p:cNvPr id="7" name="pole tekstowe 6">
            <a:extLst>
              <a:ext uri="{FF2B5EF4-FFF2-40B4-BE49-F238E27FC236}">
                <a16:creationId xmlns:a16="http://schemas.microsoft.com/office/drawing/2014/main" id="{49208B26-F7D1-4353-8907-414A6F41A7DA}"/>
              </a:ext>
            </a:extLst>
          </p:cNvPr>
          <p:cNvSpPr txBox="1"/>
          <p:nvPr/>
        </p:nvSpPr>
        <p:spPr>
          <a:xfrm>
            <a:off x="7338625" y="3658220"/>
            <a:ext cx="4217116" cy="484748"/>
          </a:xfrm>
          <a:prstGeom prst="rect">
            <a:avLst/>
          </a:prstGeom>
          <a:noFill/>
        </p:spPr>
        <p:txBody>
          <a:bodyPr wrap="none" rtlCol="0">
            <a:spAutoFit/>
          </a:bodyPr>
          <a:lstStyle/>
          <a:p>
            <a:pPr algn="ctr">
              <a:lnSpc>
                <a:spcPct val="150000"/>
              </a:lnSpc>
            </a:pPr>
            <a:r>
              <a:rPr lang="pl-PL" sz="1700" b="1" dirty="0">
                <a:solidFill>
                  <a:srgbClr val="FF0000"/>
                </a:solidFill>
                <a:latin typeface="Times New Roman" panose="02020603050405020304" pitchFamily="18" charset="0"/>
                <a:cs typeface="Times New Roman" panose="02020603050405020304" pitchFamily="18" charset="0"/>
              </a:rPr>
              <a:t>W czasie biegów panowała miła atmosfera</a:t>
            </a:r>
            <a:r>
              <a:rPr lang="pl-PL" sz="1700" dirty="0">
                <a:latin typeface="Times New Roman" panose="02020603050405020304" pitchFamily="18" charset="0"/>
                <a:cs typeface="Times New Roman" panose="02020603050405020304" pitchFamily="18" charset="0"/>
              </a:rPr>
              <a:t>. </a:t>
            </a:r>
          </a:p>
        </p:txBody>
      </p:sp>
      <p:pic>
        <p:nvPicPr>
          <p:cNvPr id="9218" name="Picture 2" descr="225cross-picture5a10543cc4257">
            <a:extLst>
              <a:ext uri="{FF2B5EF4-FFF2-40B4-BE49-F238E27FC236}">
                <a16:creationId xmlns:a16="http://schemas.microsoft.com/office/drawing/2014/main" id="{D05B5F85-160A-48E3-887A-BA5FC07ABF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634" r="3142" b="-1"/>
          <a:stretch/>
        </p:blipFill>
        <p:spPr bwMode="auto">
          <a:xfrm>
            <a:off x="6514164" y="198220"/>
            <a:ext cx="5133195" cy="32728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0" name="Picture 4" descr="25cross-picture5a10530fe5b4d">
            <a:extLst>
              <a:ext uri="{FF2B5EF4-FFF2-40B4-BE49-F238E27FC236}">
                <a16:creationId xmlns:a16="http://schemas.microsoft.com/office/drawing/2014/main" id="{FE810BCF-4FDF-44D4-8346-6BE4AA6250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7703" y="4422450"/>
            <a:ext cx="3180188" cy="21186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2" descr="Znalezione obrazy dla zapytania sp2 olecko">
            <a:extLst>
              <a:ext uri="{FF2B5EF4-FFF2-40B4-BE49-F238E27FC236}">
                <a16:creationId xmlns:a16="http://schemas.microsoft.com/office/drawing/2014/main" id="{77AE005B-A80A-4DE1-A8E6-46FC94C0AD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319" y="138688"/>
            <a:ext cx="775536" cy="780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266698"/>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8977C2F6-097A-4A12-ABCE-58AA1F443B14}"/>
              </a:ext>
            </a:extLst>
          </p:cNvPr>
          <p:cNvSpPr/>
          <p:nvPr/>
        </p:nvSpPr>
        <p:spPr>
          <a:xfrm>
            <a:off x="1456214" y="344058"/>
            <a:ext cx="3698236" cy="954107"/>
          </a:xfrm>
          <a:prstGeom prst="rect">
            <a:avLst/>
          </a:prstGeom>
          <a:noFill/>
        </p:spPr>
        <p:txBody>
          <a:bodyPr wrap="square" lIns="91440" tIns="45720" rIns="91440" bIns="45720">
            <a:spAutoFit/>
          </a:bodyPr>
          <a:lstStyle/>
          <a:p>
            <a:pPr algn="ctr"/>
            <a:r>
              <a:rPr lang="pl-PL" sz="2800" b="1" dirty="0">
                <a:ln w="0"/>
                <a:solidFill>
                  <a:schemeClr val="accent1"/>
                </a:solidFill>
                <a:latin typeface="+mj-lt"/>
              </a:rPr>
              <a:t>Globalny bieg </a:t>
            </a:r>
          </a:p>
          <a:p>
            <a:pPr algn="ctr"/>
            <a:r>
              <a:rPr lang="pl-PL" sz="2800" b="1" dirty="0">
                <a:ln w="0"/>
                <a:solidFill>
                  <a:schemeClr val="accent1"/>
                </a:solidFill>
                <a:latin typeface="+mj-lt"/>
              </a:rPr>
              <a:t>po zdrowie</a:t>
            </a:r>
          </a:p>
        </p:txBody>
      </p:sp>
      <p:sp>
        <p:nvSpPr>
          <p:cNvPr id="5" name="pole tekstowe 4">
            <a:extLst>
              <a:ext uri="{FF2B5EF4-FFF2-40B4-BE49-F238E27FC236}">
                <a16:creationId xmlns:a16="http://schemas.microsoft.com/office/drawing/2014/main" id="{CE8C875E-4B44-4394-B1E0-E69B7F2CB6AD}"/>
              </a:ext>
            </a:extLst>
          </p:cNvPr>
          <p:cNvSpPr txBox="1"/>
          <p:nvPr/>
        </p:nvSpPr>
        <p:spPr>
          <a:xfrm>
            <a:off x="217812" y="1584341"/>
            <a:ext cx="5981076" cy="4939814"/>
          </a:xfrm>
          <a:prstGeom prst="rect">
            <a:avLst/>
          </a:prstGeom>
          <a:noFill/>
          <a:ln>
            <a:solidFill>
              <a:srgbClr val="0033CC"/>
            </a:solidFill>
          </a:ln>
        </p:spPr>
        <p:txBody>
          <a:bodyPr wrap="square" rtlCol="0">
            <a:spAutoFit/>
          </a:bodyPr>
          <a:lstStyle/>
          <a:p>
            <a:pPr algn="ctr">
              <a:lnSpc>
                <a:spcPct val="150000"/>
              </a:lnSpc>
            </a:pPr>
            <a:r>
              <a:rPr lang="pl-PL" b="1" dirty="0">
                <a:latin typeface="+mj-lt"/>
                <a:cs typeface="Times New Roman" panose="02020603050405020304" pitchFamily="18" charset="0"/>
              </a:rPr>
              <a:t>Dnia 21 listopada 2017r. w ramach Tygodnia Edukacji Globalnej uczniowie klas </a:t>
            </a:r>
            <a:r>
              <a:rPr lang="pl-PL" b="1" dirty="0" err="1">
                <a:latin typeface="+mj-lt"/>
                <a:cs typeface="Times New Roman" panose="02020603050405020304" pitchFamily="18" charset="0"/>
              </a:rPr>
              <a:t>IVa</a:t>
            </a:r>
            <a:r>
              <a:rPr lang="pl-PL" b="1" dirty="0">
                <a:latin typeface="+mj-lt"/>
                <a:cs typeface="Times New Roman" panose="02020603050405020304" pitchFamily="18" charset="0"/>
              </a:rPr>
              <a:t> i </a:t>
            </a:r>
            <a:r>
              <a:rPr lang="pl-PL" b="1" dirty="0" err="1">
                <a:latin typeface="+mj-lt"/>
                <a:cs typeface="Times New Roman" panose="02020603050405020304" pitchFamily="18" charset="0"/>
              </a:rPr>
              <a:t>IVb</a:t>
            </a:r>
            <a:r>
              <a:rPr lang="pl-PL" b="1" dirty="0">
                <a:latin typeface="+mj-lt"/>
                <a:cs typeface="Times New Roman" panose="02020603050405020304" pitchFamily="18" charset="0"/>
              </a:rPr>
              <a:t> na lekcjach wychowania fizycznego wzięli udział w happeningu „Globalny bieg po zdrowie”. </a:t>
            </a:r>
            <a:br>
              <a:rPr lang="pl-PL" b="1" dirty="0">
                <a:latin typeface="+mj-lt"/>
                <a:cs typeface="Times New Roman" panose="02020603050405020304" pitchFamily="18" charset="0"/>
              </a:rPr>
            </a:br>
            <a:r>
              <a:rPr lang="pl-PL" b="1" dirty="0">
                <a:latin typeface="+mj-lt"/>
                <a:cs typeface="Times New Roman" panose="02020603050405020304" pitchFamily="18" charset="0"/>
              </a:rPr>
              <a:t>Pod opieką  </a:t>
            </a:r>
            <a:r>
              <a:rPr lang="pl-PL" b="1" i="1" dirty="0">
                <a:latin typeface="+mj-lt"/>
                <a:cs typeface="Times New Roman" panose="02020603050405020304" pitchFamily="18" charset="0"/>
              </a:rPr>
              <a:t>p. Beaty Kozłowskiej   i   p. Aliny Kalinowskiej   </a:t>
            </a:r>
            <a:br>
              <a:rPr lang="pl-PL" b="1" i="1" dirty="0">
                <a:latin typeface="+mj-lt"/>
                <a:cs typeface="Times New Roman" panose="02020603050405020304" pitchFamily="18" charset="0"/>
              </a:rPr>
            </a:br>
            <a:r>
              <a:rPr lang="pl-PL" b="1" dirty="0">
                <a:latin typeface="+mj-lt"/>
                <a:cs typeface="Times New Roman" panose="02020603050405020304" pitchFamily="18" charset="0"/>
              </a:rPr>
              <a:t>dzieci ruszyły na plac w centrum miasta. </a:t>
            </a:r>
            <a:br>
              <a:rPr lang="pl-PL" b="1" dirty="0">
                <a:latin typeface="+mj-lt"/>
                <a:cs typeface="Times New Roman" panose="02020603050405020304" pitchFamily="18" charset="0"/>
              </a:rPr>
            </a:br>
            <a:r>
              <a:rPr lang="pl-PL" b="1" dirty="0">
                <a:latin typeface="+mj-lt"/>
                <a:cs typeface="Times New Roman" panose="02020603050405020304" pitchFamily="18" charset="0"/>
              </a:rPr>
              <a:t>Podczas marszu powiewały flagami państw z różnych stron świata, które wcześniej przygotowały na godzinach wychowawczych. Każde dziecko reprezentowało inny kraj. </a:t>
            </a:r>
            <a:br>
              <a:rPr lang="pl-PL" b="1" dirty="0">
                <a:latin typeface="+mj-lt"/>
                <a:cs typeface="Times New Roman" panose="02020603050405020304" pitchFamily="18" charset="0"/>
              </a:rPr>
            </a:br>
            <a:r>
              <a:rPr lang="pl-PL" b="1" dirty="0">
                <a:latin typeface="+mj-lt"/>
                <a:cs typeface="Times New Roman" panose="02020603050405020304" pitchFamily="18" charset="0"/>
              </a:rPr>
              <a:t>Uczniowie propagowali hasła o tematyce sportowej w ujęciu globalnym, np. „Cały świat uprawia sport”, „Bez sportu nie ma zdrowia i przyszłości”, „Sport łączy ludzi”. </a:t>
            </a:r>
          </a:p>
          <a:p>
            <a:endParaRPr lang="pl-PL" dirty="0"/>
          </a:p>
        </p:txBody>
      </p:sp>
      <p:pic>
        <p:nvPicPr>
          <p:cNvPr id="8194" name="Picture 2" descr="20171121_110112 - kopia [1280x768]">
            <a:extLst>
              <a:ext uri="{FF2B5EF4-FFF2-40B4-BE49-F238E27FC236}">
                <a16:creationId xmlns:a16="http://schemas.microsoft.com/office/drawing/2014/main" id="{BB6A8008-1F83-4812-A222-7E0651F9D8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4125" y="115499"/>
            <a:ext cx="5343057" cy="29964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6" name="Picture 4" descr="20171121_111331 [1280x768]">
            <a:extLst>
              <a:ext uri="{FF2B5EF4-FFF2-40B4-BE49-F238E27FC236}">
                <a16:creationId xmlns:a16="http://schemas.microsoft.com/office/drawing/2014/main" id="{396CCC4A-1A62-477E-AAFD-DBBBB41031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872" t="21653"/>
          <a:stretch/>
        </p:blipFill>
        <p:spPr bwMode="auto">
          <a:xfrm>
            <a:off x="6470073" y="3352931"/>
            <a:ext cx="5483343" cy="32127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2" descr="Znalezione obrazy dla zapytania sp2 olecko">
            <a:extLst>
              <a:ext uri="{FF2B5EF4-FFF2-40B4-BE49-F238E27FC236}">
                <a16:creationId xmlns:a16="http://schemas.microsoft.com/office/drawing/2014/main" id="{F1734DEC-D875-4FE8-90BA-2B18CB8474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319" y="138688"/>
            <a:ext cx="775536" cy="780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453358"/>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BB5F588-2EDB-49AF-9329-4224092F5F59}"/>
              </a:ext>
            </a:extLst>
          </p:cNvPr>
          <p:cNvSpPr>
            <a:spLocks noGrp="1"/>
          </p:cNvSpPr>
          <p:nvPr>
            <p:ph idx="1"/>
          </p:nvPr>
        </p:nvSpPr>
        <p:spPr>
          <a:xfrm>
            <a:off x="354366" y="2531776"/>
            <a:ext cx="3843580" cy="3557779"/>
          </a:xfrm>
        </p:spPr>
        <p:txBody>
          <a:bodyPr>
            <a:normAutofit/>
          </a:bodyPr>
          <a:lstStyle/>
          <a:p>
            <a:pPr marL="0" indent="0" algn="ctr">
              <a:lnSpc>
                <a:spcPct val="150000"/>
              </a:lnSpc>
              <a:buNone/>
            </a:pPr>
            <a:r>
              <a:rPr lang="pl-PL" sz="1800" b="1" u="sng" dirty="0">
                <a:latin typeface="Times New Roman" panose="02020603050405020304" pitchFamily="18" charset="0"/>
                <a:cs typeface="Times New Roman" panose="02020603050405020304" pitchFamily="18" charset="0"/>
              </a:rPr>
              <a:t>Naszą szkołę reprezentowali chłopcy:</a:t>
            </a:r>
          </a:p>
          <a:p>
            <a:pPr marL="0" indent="0" algn="ctr">
              <a:lnSpc>
                <a:spcPct val="150000"/>
              </a:lnSpc>
              <a:spcBef>
                <a:spcPts val="0"/>
              </a:spcBef>
              <a:buNone/>
            </a:pPr>
            <a:r>
              <a:rPr lang="pl-PL" sz="1800" b="1" i="1" dirty="0">
                <a:latin typeface="Times New Roman" panose="02020603050405020304" pitchFamily="18" charset="0"/>
                <a:cs typeface="Times New Roman" panose="02020603050405020304" pitchFamily="18" charset="0"/>
              </a:rPr>
              <a:t> </a:t>
            </a:r>
            <a:r>
              <a:rPr lang="pl-PL" sz="2000" b="1" i="1" dirty="0">
                <a:latin typeface="Times New Roman" panose="02020603050405020304" pitchFamily="18" charset="0"/>
                <a:cs typeface="Times New Roman" panose="02020603050405020304" pitchFamily="18" charset="0"/>
              </a:rPr>
              <a:t>Paweł </a:t>
            </a:r>
            <a:r>
              <a:rPr lang="pl-PL" sz="2000" b="1" i="1" dirty="0" err="1">
                <a:latin typeface="Times New Roman" panose="02020603050405020304" pitchFamily="18" charset="0"/>
                <a:cs typeface="Times New Roman" panose="02020603050405020304" pitchFamily="18" charset="0"/>
              </a:rPr>
              <a:t>Masalski</a:t>
            </a:r>
            <a:r>
              <a:rPr lang="pl-PL" sz="2000" b="1" i="1" dirty="0">
                <a:latin typeface="Times New Roman" panose="02020603050405020304" pitchFamily="18" charset="0"/>
                <a:cs typeface="Times New Roman" panose="02020603050405020304" pitchFamily="18" charset="0"/>
              </a:rPr>
              <a:t>   </a:t>
            </a:r>
            <a:r>
              <a:rPr lang="pl-PL" sz="2000" b="1" dirty="0">
                <a:latin typeface="Times New Roman" panose="02020603050405020304" pitchFamily="18" charset="0"/>
                <a:cs typeface="Times New Roman" panose="02020603050405020304" pitchFamily="18" charset="0"/>
              </a:rPr>
              <a:t>–   </a:t>
            </a:r>
            <a:r>
              <a:rPr lang="pl-PL" sz="1800" b="1" dirty="0">
                <a:latin typeface="Times New Roman" panose="02020603050405020304" pitchFamily="18" charset="0"/>
                <a:cs typeface="Times New Roman" panose="02020603050405020304" pitchFamily="18" charset="0"/>
              </a:rPr>
              <a:t>3b, </a:t>
            </a:r>
          </a:p>
          <a:p>
            <a:pPr marL="0" indent="0" algn="ctr">
              <a:lnSpc>
                <a:spcPct val="150000"/>
              </a:lnSpc>
              <a:spcBef>
                <a:spcPts val="0"/>
              </a:spcBef>
              <a:buNone/>
            </a:pPr>
            <a:r>
              <a:rPr lang="pl-PL" sz="2000" b="1" i="1" dirty="0">
                <a:latin typeface="Times New Roman" panose="02020603050405020304" pitchFamily="18" charset="0"/>
                <a:cs typeface="Times New Roman" panose="02020603050405020304" pitchFamily="18" charset="0"/>
              </a:rPr>
              <a:t>Piotr Modzelewski   </a:t>
            </a:r>
            <a:r>
              <a:rPr lang="pl-PL" sz="1800" b="1" dirty="0">
                <a:latin typeface="Times New Roman" panose="02020603050405020304" pitchFamily="18" charset="0"/>
                <a:cs typeface="Times New Roman" panose="02020603050405020304" pitchFamily="18" charset="0"/>
              </a:rPr>
              <a:t>–   3d, </a:t>
            </a:r>
          </a:p>
          <a:p>
            <a:pPr marL="0" indent="0" algn="ctr">
              <a:lnSpc>
                <a:spcPct val="150000"/>
              </a:lnSpc>
              <a:spcBef>
                <a:spcPts val="0"/>
              </a:spcBef>
              <a:buNone/>
            </a:pPr>
            <a:r>
              <a:rPr lang="pl-PL" sz="2000" b="1" i="1" dirty="0">
                <a:latin typeface="Times New Roman" panose="02020603050405020304" pitchFamily="18" charset="0"/>
                <a:cs typeface="Times New Roman" panose="02020603050405020304" pitchFamily="18" charset="0"/>
              </a:rPr>
              <a:t>Filip Drażba   </a:t>
            </a:r>
            <a:r>
              <a:rPr lang="pl-PL" sz="1800" b="1" dirty="0">
                <a:latin typeface="Times New Roman" panose="02020603050405020304" pitchFamily="18" charset="0"/>
                <a:cs typeface="Times New Roman" panose="02020603050405020304" pitchFamily="18" charset="0"/>
              </a:rPr>
              <a:t>–   3d, </a:t>
            </a:r>
          </a:p>
          <a:p>
            <a:pPr marL="0" indent="0" algn="ctr">
              <a:lnSpc>
                <a:spcPct val="150000"/>
              </a:lnSpc>
              <a:spcBef>
                <a:spcPts val="0"/>
              </a:spcBef>
              <a:buNone/>
            </a:pPr>
            <a:r>
              <a:rPr lang="pl-PL" sz="2000" b="1" i="1" dirty="0">
                <a:latin typeface="Times New Roman" panose="02020603050405020304" pitchFamily="18" charset="0"/>
                <a:cs typeface="Times New Roman" panose="02020603050405020304" pitchFamily="18" charset="0"/>
              </a:rPr>
              <a:t>Rafał </a:t>
            </a:r>
            <a:r>
              <a:rPr lang="pl-PL" sz="2000" b="1" i="1" dirty="0" err="1">
                <a:latin typeface="Times New Roman" panose="02020603050405020304" pitchFamily="18" charset="0"/>
                <a:cs typeface="Times New Roman" panose="02020603050405020304" pitchFamily="18" charset="0"/>
              </a:rPr>
              <a:t>Jobczyński</a:t>
            </a:r>
            <a:r>
              <a:rPr lang="pl-PL" sz="2000" b="1" i="1" dirty="0">
                <a:latin typeface="Times New Roman" panose="02020603050405020304" pitchFamily="18" charset="0"/>
                <a:cs typeface="Times New Roman" panose="02020603050405020304" pitchFamily="18" charset="0"/>
              </a:rPr>
              <a:t>   </a:t>
            </a:r>
            <a:r>
              <a:rPr lang="pl-PL" sz="1800" b="1" i="1" dirty="0">
                <a:latin typeface="Times New Roman" panose="02020603050405020304" pitchFamily="18" charset="0"/>
                <a:cs typeface="Times New Roman" panose="02020603050405020304" pitchFamily="18" charset="0"/>
              </a:rPr>
              <a:t>–   </a:t>
            </a:r>
            <a:r>
              <a:rPr lang="pl-PL" sz="1800" b="1" dirty="0">
                <a:latin typeface="Times New Roman" panose="02020603050405020304" pitchFamily="18" charset="0"/>
                <a:cs typeface="Times New Roman" panose="02020603050405020304" pitchFamily="18" charset="0"/>
              </a:rPr>
              <a:t>3e, </a:t>
            </a:r>
          </a:p>
          <a:p>
            <a:pPr marL="0" indent="0" algn="ctr">
              <a:lnSpc>
                <a:spcPct val="150000"/>
              </a:lnSpc>
              <a:spcBef>
                <a:spcPts val="0"/>
              </a:spcBef>
              <a:buNone/>
            </a:pPr>
            <a:r>
              <a:rPr lang="pl-PL" sz="2000" b="1" i="1" dirty="0">
                <a:latin typeface="Times New Roman" panose="02020603050405020304" pitchFamily="18" charset="0"/>
                <a:cs typeface="Times New Roman" panose="02020603050405020304" pitchFamily="18" charset="0"/>
              </a:rPr>
              <a:t>Dawid </a:t>
            </a:r>
            <a:r>
              <a:rPr lang="pl-PL" sz="2000" b="1" i="1" dirty="0" err="1">
                <a:latin typeface="Times New Roman" panose="02020603050405020304" pitchFamily="18" charset="0"/>
                <a:cs typeface="Times New Roman" panose="02020603050405020304" pitchFamily="18" charset="0"/>
              </a:rPr>
              <a:t>Mitin</a:t>
            </a:r>
            <a:r>
              <a:rPr lang="pl-PL" sz="2000" b="1" i="1" dirty="0">
                <a:latin typeface="Times New Roman" panose="02020603050405020304" pitchFamily="18" charset="0"/>
                <a:cs typeface="Times New Roman" panose="02020603050405020304" pitchFamily="18" charset="0"/>
              </a:rPr>
              <a:t>   </a:t>
            </a:r>
            <a:r>
              <a:rPr lang="pl-PL" sz="1800" b="1" i="1" dirty="0">
                <a:latin typeface="Times New Roman" panose="02020603050405020304" pitchFamily="18" charset="0"/>
                <a:cs typeface="Times New Roman" panose="02020603050405020304" pitchFamily="18" charset="0"/>
              </a:rPr>
              <a:t>–   </a:t>
            </a:r>
            <a:r>
              <a:rPr lang="pl-PL" sz="1800" b="1" dirty="0">
                <a:latin typeface="Times New Roman" panose="02020603050405020304" pitchFamily="18" charset="0"/>
                <a:cs typeface="Times New Roman" panose="02020603050405020304" pitchFamily="18" charset="0"/>
              </a:rPr>
              <a:t>2e   </a:t>
            </a:r>
          </a:p>
          <a:p>
            <a:pPr marL="0" indent="0" algn="ctr">
              <a:lnSpc>
                <a:spcPct val="150000"/>
              </a:lnSpc>
              <a:spcBef>
                <a:spcPts val="0"/>
              </a:spcBef>
              <a:buNone/>
            </a:pPr>
            <a:r>
              <a:rPr lang="pl-PL" sz="1800" b="1" dirty="0">
                <a:latin typeface="Times New Roman" panose="02020603050405020304" pitchFamily="18" charset="0"/>
                <a:cs typeface="Times New Roman" panose="02020603050405020304" pitchFamily="18" charset="0"/>
              </a:rPr>
              <a:t>  </a:t>
            </a:r>
            <a:r>
              <a:rPr lang="pl-PL" sz="2000" b="1" i="1" dirty="0">
                <a:latin typeface="Times New Roman" panose="02020603050405020304" pitchFamily="18" charset="0"/>
                <a:cs typeface="Times New Roman" panose="02020603050405020304" pitchFamily="18" charset="0"/>
              </a:rPr>
              <a:t>Filip </a:t>
            </a:r>
            <a:r>
              <a:rPr lang="pl-PL" sz="2000" b="1" i="1" dirty="0" err="1">
                <a:latin typeface="Times New Roman" panose="02020603050405020304" pitchFamily="18" charset="0"/>
                <a:cs typeface="Times New Roman" panose="02020603050405020304" pitchFamily="18" charset="0"/>
              </a:rPr>
              <a:t>Szmyt</a:t>
            </a:r>
            <a:r>
              <a:rPr lang="pl-PL" sz="2000" b="1" i="1" dirty="0">
                <a:latin typeface="Times New Roman" panose="02020603050405020304" pitchFamily="18" charset="0"/>
                <a:cs typeface="Times New Roman" panose="02020603050405020304" pitchFamily="18" charset="0"/>
              </a:rPr>
              <a:t>   </a:t>
            </a:r>
            <a:r>
              <a:rPr lang="pl-PL" sz="1800" b="1" i="1" dirty="0">
                <a:latin typeface="Times New Roman" panose="02020603050405020304" pitchFamily="18" charset="0"/>
                <a:cs typeface="Times New Roman" panose="02020603050405020304" pitchFamily="18" charset="0"/>
              </a:rPr>
              <a:t>–  </a:t>
            </a:r>
            <a:r>
              <a:rPr lang="pl-PL" sz="1800" b="1" dirty="0">
                <a:latin typeface="Times New Roman" panose="02020603050405020304" pitchFamily="18" charset="0"/>
                <a:cs typeface="Times New Roman" panose="02020603050405020304" pitchFamily="18" charset="0"/>
              </a:rPr>
              <a:t>7a. </a:t>
            </a:r>
          </a:p>
        </p:txBody>
      </p:sp>
      <p:sp>
        <p:nvSpPr>
          <p:cNvPr id="4" name="Prostokąt 3">
            <a:extLst>
              <a:ext uri="{FF2B5EF4-FFF2-40B4-BE49-F238E27FC236}">
                <a16:creationId xmlns:a16="http://schemas.microsoft.com/office/drawing/2014/main" id="{4D95803C-75A9-44E0-AAB5-819DC6C8D106}"/>
              </a:ext>
            </a:extLst>
          </p:cNvPr>
          <p:cNvSpPr/>
          <p:nvPr/>
        </p:nvSpPr>
        <p:spPr>
          <a:xfrm>
            <a:off x="354365" y="239126"/>
            <a:ext cx="11532835" cy="523220"/>
          </a:xfrm>
          <a:prstGeom prst="rect">
            <a:avLst/>
          </a:prstGeom>
          <a:noFill/>
        </p:spPr>
        <p:txBody>
          <a:bodyPr wrap="square" lIns="91440" tIns="45720" rIns="91440" bIns="45720">
            <a:spAutoFit/>
          </a:bodyPr>
          <a:lstStyle/>
          <a:p>
            <a:pPr algn="ctr"/>
            <a:r>
              <a:rPr lang="pl-PL" sz="2800" b="1" dirty="0">
                <a:ln w="0"/>
                <a:solidFill>
                  <a:schemeClr val="accent1"/>
                </a:solidFill>
                <a:latin typeface="+mj-lt"/>
              </a:rPr>
              <a:t>W końcu na podium!</a:t>
            </a:r>
          </a:p>
        </p:txBody>
      </p:sp>
      <p:sp>
        <p:nvSpPr>
          <p:cNvPr id="5" name="pole tekstowe 4">
            <a:extLst>
              <a:ext uri="{FF2B5EF4-FFF2-40B4-BE49-F238E27FC236}">
                <a16:creationId xmlns:a16="http://schemas.microsoft.com/office/drawing/2014/main" id="{DB6A601E-1B3B-4483-951B-98F0A438B28D}"/>
              </a:ext>
            </a:extLst>
          </p:cNvPr>
          <p:cNvSpPr txBox="1"/>
          <p:nvPr/>
        </p:nvSpPr>
        <p:spPr>
          <a:xfrm>
            <a:off x="568037" y="1039093"/>
            <a:ext cx="11028218" cy="1200329"/>
          </a:xfrm>
          <a:prstGeom prst="rect">
            <a:avLst/>
          </a:prstGeom>
          <a:noFill/>
          <a:ln>
            <a:solidFill>
              <a:srgbClr val="0033CC"/>
            </a:solidFill>
          </a:ln>
        </p:spPr>
        <p:txBody>
          <a:bodyPr wrap="square" rtlCol="0">
            <a:spAutoFit/>
          </a:bodyPr>
          <a:lstStyle/>
          <a:p>
            <a:pPr algn="ctr">
              <a:lnSpc>
                <a:spcPct val="150000"/>
              </a:lnSpc>
            </a:pPr>
            <a:r>
              <a:rPr lang="pl-PL" b="1" dirty="0">
                <a:latin typeface="+mj-lt"/>
                <a:cs typeface="Times New Roman" panose="02020603050405020304" pitchFamily="18" charset="0"/>
              </a:rPr>
              <a:t>W Hali Lega w Olecku odbyły się Mistrzostwa Województwa SZS w Pływaniu Drużynowym.</a:t>
            </a:r>
          </a:p>
          <a:p>
            <a:pPr algn="ctr">
              <a:lnSpc>
                <a:spcPct val="150000"/>
              </a:lnSpc>
            </a:pPr>
            <a:r>
              <a:rPr lang="pl-PL" b="1" dirty="0">
                <a:latin typeface="+mj-lt"/>
                <a:cs typeface="Times New Roman" panose="02020603050405020304" pitchFamily="18" charset="0"/>
              </a:rPr>
              <a:t>Dzień 11 grudnia 2017 roku  okazał się szczęśliwy dla naszych pływaków i przyniósł upragnione III  miejsce. </a:t>
            </a:r>
          </a:p>
          <a:p>
            <a:endParaRPr lang="pl-PL" dirty="0"/>
          </a:p>
        </p:txBody>
      </p:sp>
      <p:sp>
        <p:nvSpPr>
          <p:cNvPr id="6" name="pole tekstowe 5">
            <a:extLst>
              <a:ext uri="{FF2B5EF4-FFF2-40B4-BE49-F238E27FC236}">
                <a16:creationId xmlns:a16="http://schemas.microsoft.com/office/drawing/2014/main" id="{793AA526-6EB9-4683-B452-989DEBD29B0C}"/>
              </a:ext>
            </a:extLst>
          </p:cNvPr>
          <p:cNvSpPr txBox="1"/>
          <p:nvPr/>
        </p:nvSpPr>
        <p:spPr>
          <a:xfrm>
            <a:off x="6748337" y="2514426"/>
            <a:ext cx="5340343" cy="4016484"/>
          </a:xfrm>
          <a:prstGeom prst="rect">
            <a:avLst/>
          </a:prstGeom>
          <a:noFill/>
        </p:spPr>
        <p:txBody>
          <a:bodyPr wrap="square" rtlCol="0">
            <a:spAutoFit/>
          </a:bodyPr>
          <a:lstStyle/>
          <a:p>
            <a:pPr algn="ctr">
              <a:lnSpc>
                <a:spcPct val="150000"/>
              </a:lnSpc>
            </a:pPr>
            <a:r>
              <a:rPr lang="pl-PL" b="1" u="sng" dirty="0">
                <a:latin typeface="Times New Roman" panose="02020603050405020304" pitchFamily="18" charset="0"/>
                <a:cs typeface="Times New Roman" panose="02020603050405020304" pitchFamily="18" charset="0"/>
              </a:rPr>
              <a:t>Na wyróżnienie zasługuje zdobyte II miejsce </a:t>
            </a:r>
          </a:p>
          <a:p>
            <a:pPr algn="ctr">
              <a:lnSpc>
                <a:spcPct val="150000"/>
              </a:lnSpc>
            </a:pPr>
            <a:r>
              <a:rPr lang="pl-PL" b="1" u="sng" dirty="0">
                <a:latin typeface="Times New Roman" panose="02020603050405020304" pitchFamily="18" charset="0"/>
                <a:cs typeface="Times New Roman" panose="02020603050405020304" pitchFamily="18" charset="0"/>
              </a:rPr>
              <a:t>drużyny  w sztafecie:</a:t>
            </a:r>
          </a:p>
          <a:p>
            <a:pPr algn="ctr">
              <a:lnSpc>
                <a:spcPct val="150000"/>
              </a:lnSpc>
            </a:pPr>
            <a:r>
              <a:rPr lang="pl-PL" b="1" dirty="0">
                <a:latin typeface="Times New Roman" panose="02020603050405020304" pitchFamily="18" charset="0"/>
                <a:cs typeface="Times New Roman" panose="02020603050405020304" pitchFamily="18" charset="0"/>
              </a:rPr>
              <a:t>II miejsce  </a:t>
            </a:r>
          </a:p>
          <a:p>
            <a:pPr algn="ctr">
              <a:lnSpc>
                <a:spcPct val="150000"/>
              </a:lnSpc>
            </a:pPr>
            <a:r>
              <a:rPr lang="pl-PL" sz="2000" b="1" i="1" dirty="0">
                <a:latin typeface="Times New Roman" panose="02020603050405020304" pitchFamily="18" charset="0"/>
                <a:cs typeface="Times New Roman" panose="02020603050405020304" pitchFamily="18" charset="0"/>
              </a:rPr>
              <a:t>Pawła </a:t>
            </a:r>
            <a:r>
              <a:rPr lang="pl-PL" sz="2000" b="1" i="1" dirty="0" err="1">
                <a:latin typeface="Times New Roman" panose="02020603050405020304" pitchFamily="18" charset="0"/>
                <a:cs typeface="Times New Roman" panose="02020603050405020304" pitchFamily="18" charset="0"/>
              </a:rPr>
              <a:t>Masalskiego</a:t>
            </a:r>
            <a:r>
              <a:rPr lang="pl-PL" sz="2000" b="1" i="1" dirty="0">
                <a:latin typeface="Times New Roman" panose="02020603050405020304" pitchFamily="18" charset="0"/>
                <a:cs typeface="Times New Roman" panose="02020603050405020304" pitchFamily="18" charset="0"/>
              </a:rPr>
              <a:t> </a:t>
            </a:r>
            <a:r>
              <a:rPr lang="pl-PL" b="1" dirty="0">
                <a:latin typeface="Times New Roman" panose="02020603050405020304" pitchFamily="18" charset="0"/>
                <a:cs typeface="Times New Roman" panose="02020603050405020304" pitchFamily="18" charset="0"/>
              </a:rPr>
              <a:t>na 100 m stylem dowolnym, </a:t>
            </a:r>
          </a:p>
          <a:p>
            <a:pPr algn="ctr">
              <a:lnSpc>
                <a:spcPct val="150000"/>
              </a:lnSpc>
            </a:pPr>
            <a:r>
              <a:rPr lang="pl-PL" b="1" dirty="0">
                <a:latin typeface="Times New Roman" panose="02020603050405020304" pitchFamily="18" charset="0"/>
                <a:cs typeface="Times New Roman" panose="02020603050405020304" pitchFamily="18" charset="0"/>
              </a:rPr>
              <a:t>II miejsce  </a:t>
            </a:r>
          </a:p>
          <a:p>
            <a:pPr algn="ctr">
              <a:lnSpc>
                <a:spcPct val="150000"/>
              </a:lnSpc>
            </a:pPr>
            <a:r>
              <a:rPr lang="pl-PL" sz="2000" b="1" i="1" dirty="0">
                <a:latin typeface="Times New Roman" panose="02020603050405020304" pitchFamily="18" charset="0"/>
                <a:cs typeface="Times New Roman" panose="02020603050405020304" pitchFamily="18" charset="0"/>
              </a:rPr>
              <a:t>Dawida </a:t>
            </a:r>
            <a:r>
              <a:rPr lang="pl-PL" sz="2000" b="1" i="1" dirty="0" err="1">
                <a:latin typeface="Times New Roman" panose="02020603050405020304" pitchFamily="18" charset="0"/>
                <a:cs typeface="Times New Roman" panose="02020603050405020304" pitchFamily="18" charset="0"/>
              </a:rPr>
              <a:t>Mitina</a:t>
            </a:r>
            <a:r>
              <a:rPr lang="pl-PL" sz="2000" b="1" i="1" dirty="0">
                <a:latin typeface="Times New Roman" panose="02020603050405020304" pitchFamily="18" charset="0"/>
                <a:cs typeface="Times New Roman" panose="02020603050405020304" pitchFamily="18" charset="0"/>
              </a:rPr>
              <a:t> </a:t>
            </a:r>
            <a:r>
              <a:rPr lang="pl-PL" b="1" dirty="0">
                <a:latin typeface="Times New Roman" panose="02020603050405020304" pitchFamily="18" charset="0"/>
                <a:cs typeface="Times New Roman" panose="02020603050405020304" pitchFamily="18" charset="0"/>
              </a:rPr>
              <a:t>na 50 m stylem dowolnym, </a:t>
            </a:r>
          </a:p>
          <a:p>
            <a:pPr algn="ctr">
              <a:lnSpc>
                <a:spcPct val="150000"/>
              </a:lnSpc>
            </a:pPr>
            <a:r>
              <a:rPr lang="pl-PL" b="1" dirty="0">
                <a:latin typeface="Times New Roman" panose="02020603050405020304" pitchFamily="18" charset="0"/>
                <a:cs typeface="Times New Roman" panose="02020603050405020304" pitchFamily="18" charset="0"/>
              </a:rPr>
              <a:t>III miejsce </a:t>
            </a:r>
          </a:p>
          <a:p>
            <a:pPr algn="ctr">
              <a:lnSpc>
                <a:spcPct val="150000"/>
              </a:lnSpc>
            </a:pPr>
            <a:r>
              <a:rPr lang="pl-PL" sz="2000" b="1" i="1" dirty="0">
                <a:latin typeface="Times New Roman" panose="02020603050405020304" pitchFamily="18" charset="0"/>
                <a:cs typeface="Times New Roman" panose="02020603050405020304" pitchFamily="18" charset="0"/>
              </a:rPr>
              <a:t>Filipa Drażby </a:t>
            </a:r>
            <a:r>
              <a:rPr lang="pl-PL" b="1" dirty="0">
                <a:latin typeface="Times New Roman" panose="02020603050405020304" pitchFamily="18" charset="0"/>
                <a:cs typeface="Times New Roman" panose="02020603050405020304" pitchFamily="18" charset="0"/>
              </a:rPr>
              <a:t>stylem klasycznym </a:t>
            </a:r>
          </a:p>
          <a:p>
            <a:pPr algn="ctr">
              <a:lnSpc>
                <a:spcPct val="150000"/>
              </a:lnSpc>
            </a:pPr>
            <a:r>
              <a:rPr lang="pl-PL" sz="2000" b="1" i="1" dirty="0">
                <a:latin typeface="Times New Roman" panose="02020603050405020304" pitchFamily="18" charset="0"/>
                <a:cs typeface="Times New Roman" panose="02020603050405020304" pitchFamily="18" charset="0"/>
              </a:rPr>
              <a:t>Filipa Szmyta </a:t>
            </a:r>
            <a:r>
              <a:rPr lang="pl-PL" b="1" dirty="0">
                <a:latin typeface="Times New Roman" panose="02020603050405020304" pitchFamily="18" charset="0"/>
                <a:cs typeface="Times New Roman" panose="02020603050405020304" pitchFamily="18" charset="0"/>
              </a:rPr>
              <a:t>na 100 m na grzbiecie. </a:t>
            </a:r>
            <a:endParaRPr lang="pl-PL" b="1" dirty="0"/>
          </a:p>
        </p:txBody>
      </p:sp>
      <p:pic>
        <p:nvPicPr>
          <p:cNvPr id="7170" name="Picture 2" descr="20171211_161056[1] [1280x768]">
            <a:extLst>
              <a:ext uri="{FF2B5EF4-FFF2-40B4-BE49-F238E27FC236}">
                <a16:creationId xmlns:a16="http://schemas.microsoft.com/office/drawing/2014/main" id="{497BE6C3-6C0A-40C4-B78D-E175DC9FE9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282" t="24121" r="16122" b="5184"/>
          <a:stretch/>
        </p:blipFill>
        <p:spPr bwMode="auto">
          <a:xfrm>
            <a:off x="4334016" y="2677977"/>
            <a:ext cx="2278251" cy="39055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2" descr="Znalezione obrazy dla zapytania sp2 olecko">
            <a:extLst>
              <a:ext uri="{FF2B5EF4-FFF2-40B4-BE49-F238E27FC236}">
                <a16:creationId xmlns:a16="http://schemas.microsoft.com/office/drawing/2014/main" id="{0E4C0A7D-C481-4C46-982C-AE4D995A0D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319" y="138688"/>
            <a:ext cx="775536" cy="780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34778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Znalezione obrazy dla zapytania sp2 olecko">
            <a:extLst>
              <a:ext uri="{FF2B5EF4-FFF2-40B4-BE49-F238E27FC236}">
                <a16:creationId xmlns:a16="http://schemas.microsoft.com/office/drawing/2014/main" id="{DC44FE59-AC5E-4231-8E97-2C11FE04F5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748" y="322581"/>
            <a:ext cx="1279317" cy="1286843"/>
          </a:xfrm>
          <a:prstGeom prst="rect">
            <a:avLst/>
          </a:prstGeom>
          <a:noFill/>
          <a:extLst>
            <a:ext uri="{909E8E84-426E-40DD-AFC4-6F175D3DCCD1}">
              <a14:hiddenFill xmlns:a14="http://schemas.microsoft.com/office/drawing/2010/main">
                <a:solidFill>
                  <a:srgbClr val="FFFFFF"/>
                </a:solidFill>
              </a14:hiddenFill>
            </a:ext>
          </a:extLst>
        </p:spPr>
      </p:pic>
      <p:sp>
        <p:nvSpPr>
          <p:cNvPr id="5" name="Podtytuł 2">
            <a:extLst>
              <a:ext uri="{FF2B5EF4-FFF2-40B4-BE49-F238E27FC236}">
                <a16:creationId xmlns:a16="http://schemas.microsoft.com/office/drawing/2014/main" id="{01C4A075-E405-46A0-9804-72DB32F730E1}"/>
              </a:ext>
            </a:extLst>
          </p:cNvPr>
          <p:cNvSpPr txBox="1">
            <a:spLocks/>
          </p:cNvSpPr>
          <p:nvPr/>
        </p:nvSpPr>
        <p:spPr>
          <a:xfrm>
            <a:off x="179883" y="1189491"/>
            <a:ext cx="11797259" cy="27529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pl-PL" sz="6000" dirty="0">
                <a:latin typeface="Comic Sans MS" panose="030F0702030302020204" pitchFamily="66" charset="0"/>
              </a:rPr>
              <a:t>WOLONTARIAT</a:t>
            </a:r>
          </a:p>
        </p:txBody>
      </p:sp>
      <p:pic>
        <p:nvPicPr>
          <p:cNvPr id="15364" name="Picture 4" descr="Znalezione obrazy dla zapytania wolontariat gif">
            <a:extLst>
              <a:ext uri="{FF2B5EF4-FFF2-40B4-BE49-F238E27FC236}">
                <a16:creationId xmlns:a16="http://schemas.microsoft.com/office/drawing/2014/main" id="{6A5FF754-4673-47CB-ABB4-C6CE19DF65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7913" y="2640903"/>
            <a:ext cx="5336264" cy="3636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714492"/>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4E3D0B36-A4D5-45AF-BE4A-C0F1466369F9}"/>
              </a:ext>
            </a:extLst>
          </p:cNvPr>
          <p:cNvSpPr/>
          <p:nvPr/>
        </p:nvSpPr>
        <p:spPr>
          <a:xfrm>
            <a:off x="3401966" y="314077"/>
            <a:ext cx="5442231" cy="954107"/>
          </a:xfrm>
          <a:prstGeom prst="rect">
            <a:avLst/>
          </a:prstGeom>
          <a:noFill/>
        </p:spPr>
        <p:txBody>
          <a:bodyPr wrap="square" lIns="91440" tIns="45720" rIns="91440" bIns="45720">
            <a:spAutoFit/>
          </a:bodyPr>
          <a:lstStyle/>
          <a:p>
            <a:pPr algn="ctr"/>
            <a:r>
              <a:rPr lang="pl-PL" sz="2800" b="1" dirty="0">
                <a:ln w="0"/>
                <a:solidFill>
                  <a:schemeClr val="accent1"/>
                </a:solidFill>
                <a:latin typeface="+mj-lt"/>
              </a:rPr>
              <a:t>Wolontariat gimnazjalistów - Świąteczna Zbiórka Żywności</a:t>
            </a:r>
          </a:p>
        </p:txBody>
      </p:sp>
      <p:sp>
        <p:nvSpPr>
          <p:cNvPr id="5" name="pole tekstowe 4">
            <a:extLst>
              <a:ext uri="{FF2B5EF4-FFF2-40B4-BE49-F238E27FC236}">
                <a16:creationId xmlns:a16="http://schemas.microsoft.com/office/drawing/2014/main" id="{4DC71151-61C6-4E9A-B666-D97EBED5CF35}"/>
              </a:ext>
            </a:extLst>
          </p:cNvPr>
          <p:cNvSpPr txBox="1"/>
          <p:nvPr/>
        </p:nvSpPr>
        <p:spPr>
          <a:xfrm>
            <a:off x="134106" y="1463835"/>
            <a:ext cx="6973167" cy="3000821"/>
          </a:xfrm>
          <a:prstGeom prst="rect">
            <a:avLst/>
          </a:prstGeom>
          <a:noFill/>
          <a:ln>
            <a:solidFill>
              <a:srgbClr val="0033CC"/>
            </a:solidFill>
          </a:ln>
        </p:spPr>
        <p:txBody>
          <a:bodyPr wrap="square" rtlCol="0">
            <a:spAutoFit/>
          </a:bodyPr>
          <a:lstStyle/>
          <a:p>
            <a:pPr algn="ctr">
              <a:lnSpc>
                <a:spcPct val="150000"/>
              </a:lnSpc>
            </a:pPr>
            <a:r>
              <a:rPr lang="pl-PL" b="1" dirty="0">
                <a:latin typeface="+mj-lt"/>
                <a:cs typeface="Times New Roman" panose="02020603050405020304" pitchFamily="18" charset="0"/>
              </a:rPr>
              <a:t>W dniach 01 – 02.12.2017r. rekordowa liczba 74 wolontariuszy  z naszej szkoły pod kierunkiem  </a:t>
            </a:r>
            <a:r>
              <a:rPr lang="pl-PL" b="1" i="1" dirty="0">
                <a:latin typeface="+mj-lt"/>
                <a:cs typeface="Times New Roman" panose="02020603050405020304" pitchFamily="18" charset="0"/>
              </a:rPr>
              <a:t>Małgorzaty Żabickiej</a:t>
            </a:r>
            <a:r>
              <a:rPr lang="pl-PL" b="1" dirty="0">
                <a:latin typeface="+mj-lt"/>
                <a:cs typeface="Times New Roman" panose="02020603050405020304" pitchFamily="18" charset="0"/>
              </a:rPr>
              <a:t>  oraz  </a:t>
            </a:r>
            <a:r>
              <a:rPr lang="pl-PL" b="1" i="1" dirty="0">
                <a:latin typeface="+mj-lt"/>
                <a:cs typeface="Times New Roman" panose="02020603050405020304" pitchFamily="18" charset="0"/>
              </a:rPr>
              <a:t>Wojciecha </a:t>
            </a:r>
            <a:r>
              <a:rPr lang="pl-PL" b="1" i="1" dirty="0" err="1">
                <a:latin typeface="+mj-lt"/>
                <a:cs typeface="Times New Roman" panose="02020603050405020304" pitchFamily="18" charset="0"/>
              </a:rPr>
              <a:t>Jeglińskiego</a:t>
            </a:r>
            <a:r>
              <a:rPr lang="pl-PL" b="1" dirty="0">
                <a:latin typeface="+mj-lt"/>
                <a:cs typeface="Times New Roman" panose="02020603050405020304" pitchFamily="18" charset="0"/>
              </a:rPr>
              <a:t>  </a:t>
            </a:r>
            <a:br>
              <a:rPr lang="pl-PL" b="1" dirty="0">
                <a:latin typeface="+mj-lt"/>
                <a:cs typeface="Times New Roman" panose="02020603050405020304" pitchFamily="18" charset="0"/>
              </a:rPr>
            </a:br>
            <a:r>
              <a:rPr lang="pl-PL" b="1" dirty="0">
                <a:latin typeface="+mj-lt"/>
                <a:cs typeface="Times New Roman" panose="02020603050405020304" pitchFamily="18" charset="0"/>
              </a:rPr>
              <a:t>uczestniczyła w zorganizowanej przez Federację Polskich Banków Żywności Świątecznej Zbiórce Żywności. Koordynatorem zbiórki  na terenie Olecka było Stowarzyszenie „Otwarte Drzwi”.  Udało się zebrać 1882kg żywności, która trafi do najbardziej potrzebujących mieszkańców miasta                               oraz do instytucji zajmujących się pomocą dzieciom  i młodzieży.</a:t>
            </a:r>
          </a:p>
        </p:txBody>
      </p:sp>
      <p:sp>
        <p:nvSpPr>
          <p:cNvPr id="6" name="pole tekstowe 5">
            <a:extLst>
              <a:ext uri="{FF2B5EF4-FFF2-40B4-BE49-F238E27FC236}">
                <a16:creationId xmlns:a16="http://schemas.microsoft.com/office/drawing/2014/main" id="{8C92DDF3-4440-439F-AC69-9000FA406D60}"/>
              </a:ext>
            </a:extLst>
          </p:cNvPr>
          <p:cNvSpPr txBox="1"/>
          <p:nvPr/>
        </p:nvSpPr>
        <p:spPr>
          <a:xfrm>
            <a:off x="456398" y="4816292"/>
            <a:ext cx="11333365" cy="1615827"/>
          </a:xfrm>
          <a:prstGeom prst="rect">
            <a:avLst/>
          </a:prstGeom>
          <a:noFill/>
        </p:spPr>
        <p:txBody>
          <a:bodyPr wrap="square" rtlCol="0">
            <a:spAutoFit/>
          </a:bodyPr>
          <a:lstStyle/>
          <a:p>
            <a:pPr algn="ctr">
              <a:lnSpc>
                <a:spcPct val="150000"/>
              </a:lnSpc>
            </a:pPr>
            <a:r>
              <a:rPr lang="pl-PL" b="1" dirty="0">
                <a:latin typeface="+mj-lt"/>
                <a:cs typeface="Times New Roman" panose="02020603050405020304" pitchFamily="18" charset="0"/>
              </a:rPr>
              <a:t>Wspierali rodzice uczniów z klasy 4a – pani  </a:t>
            </a:r>
            <a:r>
              <a:rPr lang="pl-PL" b="1" i="1" dirty="0">
                <a:latin typeface="+mj-lt"/>
                <a:cs typeface="Times New Roman" panose="02020603050405020304" pitchFamily="18" charset="0"/>
              </a:rPr>
              <a:t>Ewa Budzińska  </a:t>
            </a:r>
            <a:r>
              <a:rPr lang="pl-PL" b="1" dirty="0">
                <a:latin typeface="+mj-lt"/>
                <a:cs typeface="Times New Roman" panose="02020603050405020304" pitchFamily="18" charset="0"/>
              </a:rPr>
              <a:t>oraz państwo  </a:t>
            </a:r>
            <a:r>
              <a:rPr lang="pl-PL" b="1" i="1" dirty="0">
                <a:latin typeface="+mj-lt"/>
                <a:cs typeface="Times New Roman" panose="02020603050405020304" pitchFamily="18" charset="0"/>
              </a:rPr>
              <a:t>Alicja i Tadeusz Ostrowscy</a:t>
            </a:r>
            <a:r>
              <a:rPr lang="pl-PL" b="1" dirty="0">
                <a:latin typeface="+mj-lt"/>
                <a:cs typeface="Times New Roman" panose="02020603050405020304" pitchFamily="18" charset="0"/>
              </a:rPr>
              <a:t>.</a:t>
            </a:r>
          </a:p>
          <a:p>
            <a:pPr algn="ctr">
              <a:lnSpc>
                <a:spcPct val="150000"/>
              </a:lnSpc>
            </a:pPr>
            <a:r>
              <a:rPr lang="pl-PL" b="1" i="1" dirty="0">
                <a:latin typeface="+mj-lt"/>
                <a:cs typeface="Times New Roman" panose="02020603050405020304" pitchFamily="18" charset="0"/>
              </a:rPr>
              <a:t>Wojciech Bojar</a:t>
            </a:r>
            <a:r>
              <a:rPr lang="pl-PL" b="1" dirty="0">
                <a:latin typeface="+mj-lt"/>
                <a:cs typeface="Times New Roman" panose="02020603050405020304" pitchFamily="18" charset="0"/>
              </a:rPr>
              <a:t>,  Prezes Stowarzyszenia „Otwarte Drzwi”, składa serdeczne podziękowania wolontariuszom, nauczycielom               i rodzicom zaangażowanym w akcję.</a:t>
            </a:r>
          </a:p>
          <a:p>
            <a:endParaRPr lang="pl-PL" dirty="0"/>
          </a:p>
        </p:txBody>
      </p:sp>
      <p:pic>
        <p:nvPicPr>
          <p:cNvPr id="5122" name="Picture 2" descr="dscn7737">
            <a:extLst>
              <a:ext uri="{FF2B5EF4-FFF2-40B4-BE49-F238E27FC236}">
                <a16:creationId xmlns:a16="http://schemas.microsoft.com/office/drawing/2014/main" id="{CC5F1D51-1DC4-4EAF-9786-4105619057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34" t="9125" r="11010" b="17011"/>
          <a:stretch/>
        </p:blipFill>
        <p:spPr bwMode="auto">
          <a:xfrm>
            <a:off x="7212204" y="1777848"/>
            <a:ext cx="4341675" cy="28344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2" descr="Znalezione obrazy dla zapytania sp2 olecko">
            <a:extLst>
              <a:ext uri="{FF2B5EF4-FFF2-40B4-BE49-F238E27FC236}">
                <a16:creationId xmlns:a16="http://schemas.microsoft.com/office/drawing/2014/main" id="{FD778A47-8385-47FE-AC60-267F677DF5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319" y="138688"/>
            <a:ext cx="775536" cy="780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729863"/>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a:extLst>
              <a:ext uri="{FF2B5EF4-FFF2-40B4-BE49-F238E27FC236}">
                <a16:creationId xmlns:a16="http://schemas.microsoft.com/office/drawing/2014/main" id="{D1FF4790-5E81-4C47-BA45-6B7E43BC49BC}"/>
              </a:ext>
            </a:extLst>
          </p:cNvPr>
          <p:cNvSpPr/>
          <p:nvPr/>
        </p:nvSpPr>
        <p:spPr>
          <a:xfrm>
            <a:off x="1806909" y="703821"/>
            <a:ext cx="3798156" cy="523220"/>
          </a:xfrm>
          <a:prstGeom prst="rect">
            <a:avLst/>
          </a:prstGeom>
          <a:noFill/>
        </p:spPr>
        <p:txBody>
          <a:bodyPr wrap="none" lIns="91440" tIns="45720" rIns="91440" bIns="45720">
            <a:spAutoFit/>
          </a:bodyPr>
          <a:lstStyle/>
          <a:p>
            <a:pPr algn="ctr"/>
            <a:r>
              <a:rPr lang="pl-PL" sz="2800" b="1" dirty="0">
                <a:ln w="0"/>
                <a:solidFill>
                  <a:schemeClr val="accent1"/>
                </a:solidFill>
                <a:latin typeface="+mj-lt"/>
              </a:rPr>
              <a:t>Gala Wolontariatu Caritas</a:t>
            </a:r>
          </a:p>
        </p:txBody>
      </p:sp>
      <p:sp>
        <p:nvSpPr>
          <p:cNvPr id="6" name="pole tekstowe 5">
            <a:extLst>
              <a:ext uri="{FF2B5EF4-FFF2-40B4-BE49-F238E27FC236}">
                <a16:creationId xmlns:a16="http://schemas.microsoft.com/office/drawing/2014/main" id="{E23BE728-3196-44B5-8139-C038ABB0328E}"/>
              </a:ext>
            </a:extLst>
          </p:cNvPr>
          <p:cNvSpPr txBox="1"/>
          <p:nvPr/>
        </p:nvSpPr>
        <p:spPr>
          <a:xfrm>
            <a:off x="411563" y="1802376"/>
            <a:ext cx="6588844" cy="4247317"/>
          </a:xfrm>
          <a:prstGeom prst="rect">
            <a:avLst/>
          </a:prstGeom>
          <a:noFill/>
          <a:ln>
            <a:solidFill>
              <a:srgbClr val="0033CC"/>
            </a:solidFill>
          </a:ln>
        </p:spPr>
        <p:txBody>
          <a:bodyPr wrap="square" rtlCol="0">
            <a:spAutoFit/>
          </a:bodyPr>
          <a:lstStyle/>
          <a:p>
            <a:pPr algn="ctr">
              <a:lnSpc>
                <a:spcPct val="150000"/>
              </a:lnSpc>
            </a:pPr>
            <a:r>
              <a:rPr lang="pl-PL" sz="2000" b="1" dirty="0">
                <a:latin typeface="+mj-lt"/>
                <a:cs typeface="Times New Roman" panose="02020603050405020304" pitchFamily="18" charset="0"/>
              </a:rPr>
              <a:t>W dniu 4 grudnia 2017r. z okazji Międzynarodowego Dnia Wolontariusza w Ełckim Centrum Kultury odbyła się Gala Wolontariatu Caritas, podczas której nagrodzono wolontariuszy z terenu diecezji ełckiej. Wśród nagrodzonych znalazła się nasza uczennica klasy III E  </a:t>
            </a:r>
            <a:r>
              <a:rPr lang="pl-PL" sz="2000" b="1" dirty="0">
                <a:solidFill>
                  <a:srgbClr val="FF0000"/>
                </a:solidFill>
                <a:latin typeface="+mj-lt"/>
                <a:cs typeface="Times New Roman" panose="02020603050405020304" pitchFamily="18" charset="0"/>
              </a:rPr>
              <a:t>Martyna </a:t>
            </a:r>
            <a:r>
              <a:rPr lang="pl-PL" sz="2000" b="1" dirty="0" err="1">
                <a:solidFill>
                  <a:srgbClr val="FF0000"/>
                </a:solidFill>
                <a:latin typeface="+mj-lt"/>
                <a:cs typeface="Times New Roman" panose="02020603050405020304" pitchFamily="18" charset="0"/>
              </a:rPr>
              <a:t>Ulikowska</a:t>
            </a:r>
            <a:r>
              <a:rPr lang="pl-PL" sz="2000" b="1" i="1" dirty="0">
                <a:latin typeface="+mj-lt"/>
                <a:cs typeface="Times New Roman" panose="02020603050405020304" pitchFamily="18" charset="0"/>
              </a:rPr>
              <a:t>.  </a:t>
            </a:r>
          </a:p>
          <a:p>
            <a:pPr algn="ctr">
              <a:lnSpc>
                <a:spcPct val="150000"/>
              </a:lnSpc>
            </a:pPr>
            <a:endParaRPr lang="pl-PL" sz="800" b="1" i="1" dirty="0">
              <a:latin typeface="+mj-lt"/>
              <a:cs typeface="Times New Roman" panose="02020603050405020304" pitchFamily="18" charset="0"/>
            </a:endParaRPr>
          </a:p>
          <a:p>
            <a:pPr algn="ctr">
              <a:lnSpc>
                <a:spcPct val="150000"/>
              </a:lnSpc>
            </a:pPr>
            <a:r>
              <a:rPr lang="pl-PL" sz="2000" b="1" dirty="0">
                <a:latin typeface="+mj-lt"/>
                <a:cs typeface="Times New Roman" panose="02020603050405020304" pitchFamily="18" charset="0"/>
              </a:rPr>
              <a:t>Nagrodę uczennicy wręczył Prezydent Ełku p. Tomasz </a:t>
            </a:r>
            <a:r>
              <a:rPr lang="pl-PL" sz="2000" b="1" dirty="0" err="1">
                <a:latin typeface="+mj-lt"/>
                <a:cs typeface="Times New Roman" panose="02020603050405020304" pitchFamily="18" charset="0"/>
              </a:rPr>
              <a:t>Andrukiewicz</a:t>
            </a:r>
            <a:r>
              <a:rPr lang="pl-PL" sz="2000" b="1" dirty="0">
                <a:latin typeface="+mj-lt"/>
                <a:cs typeface="Times New Roman" panose="02020603050405020304" pitchFamily="18" charset="0"/>
              </a:rPr>
              <a:t> wraz z wicedyrektorem  Caritas Diecezji Ełckiej </a:t>
            </a:r>
            <a:br>
              <a:rPr lang="pl-PL" sz="2000" b="1" dirty="0">
                <a:latin typeface="+mj-lt"/>
                <a:cs typeface="Times New Roman" panose="02020603050405020304" pitchFamily="18" charset="0"/>
              </a:rPr>
            </a:br>
            <a:r>
              <a:rPr lang="pl-PL" sz="2000" b="1" dirty="0">
                <a:latin typeface="+mj-lt"/>
                <a:cs typeface="Times New Roman" panose="02020603050405020304" pitchFamily="18" charset="0"/>
              </a:rPr>
              <a:t>ks. Ryszardem Sawickim. </a:t>
            </a:r>
          </a:p>
          <a:p>
            <a:endParaRPr lang="pl-PL" dirty="0"/>
          </a:p>
        </p:txBody>
      </p:sp>
      <p:pic>
        <p:nvPicPr>
          <p:cNvPr id="4098" name="Picture 2" descr="img_20171204_111747 [1280x768]">
            <a:extLst>
              <a:ext uri="{FF2B5EF4-FFF2-40B4-BE49-F238E27FC236}">
                <a16:creationId xmlns:a16="http://schemas.microsoft.com/office/drawing/2014/main" id="{8659D1C0-25DD-44B3-8B26-0DF886DD2F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48" t="13166" r="6364"/>
          <a:stretch/>
        </p:blipFill>
        <p:spPr bwMode="auto">
          <a:xfrm>
            <a:off x="7390153" y="404732"/>
            <a:ext cx="4167265" cy="61456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2" descr="Znalezione obrazy dla zapytania sp2 olecko">
            <a:extLst>
              <a:ext uri="{FF2B5EF4-FFF2-40B4-BE49-F238E27FC236}">
                <a16:creationId xmlns:a16="http://schemas.microsoft.com/office/drawing/2014/main" id="{01DCECAA-D06A-485F-A8B0-390602F9F1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319" y="138688"/>
            <a:ext cx="775536" cy="780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915160"/>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dtytuł 2">
            <a:extLst>
              <a:ext uri="{FF2B5EF4-FFF2-40B4-BE49-F238E27FC236}">
                <a16:creationId xmlns:a16="http://schemas.microsoft.com/office/drawing/2014/main" id="{620FE3E4-F6D3-47CC-AF86-A88AC4CDAF7F}"/>
              </a:ext>
            </a:extLst>
          </p:cNvPr>
          <p:cNvSpPr txBox="1">
            <a:spLocks/>
          </p:cNvSpPr>
          <p:nvPr/>
        </p:nvSpPr>
        <p:spPr>
          <a:xfrm>
            <a:off x="574625" y="1279431"/>
            <a:ext cx="11617377" cy="27529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pl-PL" sz="6000" dirty="0">
                <a:latin typeface="Comic Sans MS" panose="030F0702030302020204" pitchFamily="66" charset="0"/>
              </a:rPr>
              <a:t>KONKURSY</a:t>
            </a:r>
          </a:p>
        </p:txBody>
      </p:sp>
      <p:pic>
        <p:nvPicPr>
          <p:cNvPr id="5" name="Picture 2" descr="Znalezione obrazy dla zapytania sp2 olecko">
            <a:extLst>
              <a:ext uri="{FF2B5EF4-FFF2-40B4-BE49-F238E27FC236}">
                <a16:creationId xmlns:a16="http://schemas.microsoft.com/office/drawing/2014/main" id="{9CA45C71-E0B1-44B4-A458-F9C8862568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748" y="322581"/>
            <a:ext cx="1279317" cy="1286843"/>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Podobny obraz">
            <a:extLst>
              <a:ext uri="{FF2B5EF4-FFF2-40B4-BE49-F238E27FC236}">
                <a16:creationId xmlns:a16="http://schemas.microsoft.com/office/drawing/2014/main" id="{1788E7A6-C4E3-47BF-AF4C-67A78320F86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99549" y="2629525"/>
            <a:ext cx="3625121" cy="3625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396303"/>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e tekstowe 6">
            <a:extLst>
              <a:ext uri="{FF2B5EF4-FFF2-40B4-BE49-F238E27FC236}">
                <a16:creationId xmlns:a16="http://schemas.microsoft.com/office/drawing/2014/main" id="{FD726D8B-337B-4F0E-A109-E00900B2120C}"/>
              </a:ext>
            </a:extLst>
          </p:cNvPr>
          <p:cNvSpPr txBox="1"/>
          <p:nvPr/>
        </p:nvSpPr>
        <p:spPr>
          <a:xfrm>
            <a:off x="271028" y="1491632"/>
            <a:ext cx="6785621" cy="4524315"/>
          </a:xfrm>
          <a:prstGeom prst="rect">
            <a:avLst/>
          </a:prstGeom>
          <a:noFill/>
          <a:ln>
            <a:solidFill>
              <a:srgbClr val="0033CC"/>
            </a:solidFill>
          </a:ln>
        </p:spPr>
        <p:txBody>
          <a:bodyPr wrap="square" rtlCol="0">
            <a:spAutoFit/>
          </a:bodyPr>
          <a:lstStyle/>
          <a:p>
            <a:pPr algn="ctr">
              <a:lnSpc>
                <a:spcPct val="150000"/>
              </a:lnSpc>
            </a:pPr>
            <a:r>
              <a:rPr lang="pl-PL" sz="2000" b="1" dirty="0">
                <a:latin typeface="+mj-lt"/>
                <a:cs typeface="Times New Roman" panose="02020603050405020304" pitchFamily="18" charset="0"/>
              </a:rPr>
              <a:t>W dniach 6 oraz 7 listopada 2017 roku w ROK „Mazury Garbate” odbyły  się przesłuchania uczestników XIII Gminnego Konkursu Pieśni Patriotycznej. </a:t>
            </a:r>
          </a:p>
          <a:p>
            <a:pPr algn="ctr">
              <a:lnSpc>
                <a:spcPct val="150000"/>
              </a:lnSpc>
            </a:pPr>
            <a:r>
              <a:rPr lang="pl-PL" sz="2000" b="1" dirty="0">
                <a:latin typeface="+mj-lt"/>
                <a:cs typeface="Times New Roman" panose="02020603050405020304" pitchFamily="18" charset="0"/>
              </a:rPr>
              <a:t>Naszą szkołę godnie reprezentowały uczennice szkoły podstawowej:</a:t>
            </a:r>
          </a:p>
          <a:p>
            <a:pPr>
              <a:lnSpc>
                <a:spcPct val="150000"/>
              </a:lnSpc>
              <a:buFont typeface="Wingdings" pitchFamily="2" charset="2"/>
              <a:buChar char="§"/>
            </a:pPr>
            <a:r>
              <a:rPr lang="pl-PL" sz="2000" b="1" i="1" dirty="0">
                <a:latin typeface="+mj-lt"/>
                <a:cs typeface="Times New Roman" panose="02020603050405020304" pitchFamily="18" charset="0"/>
              </a:rPr>
              <a:t>Patrycja </a:t>
            </a:r>
            <a:r>
              <a:rPr lang="pl-PL" sz="2000" b="1" i="1" dirty="0" err="1">
                <a:latin typeface="+mj-lt"/>
                <a:cs typeface="Times New Roman" panose="02020603050405020304" pitchFamily="18" charset="0"/>
              </a:rPr>
              <a:t>Laszkowska</a:t>
            </a:r>
            <a:r>
              <a:rPr lang="pl-PL" sz="2000" b="1" dirty="0">
                <a:latin typeface="+mj-lt"/>
                <a:cs typeface="Times New Roman" panose="02020603050405020304" pitchFamily="18" charset="0"/>
              </a:rPr>
              <a:t>, oddział 4a („Rozkwitały pąki białych róż”),</a:t>
            </a:r>
          </a:p>
          <a:p>
            <a:pPr>
              <a:lnSpc>
                <a:spcPct val="150000"/>
              </a:lnSpc>
              <a:buFont typeface="Wingdings" pitchFamily="2" charset="2"/>
              <a:buChar char="§"/>
            </a:pPr>
            <a:r>
              <a:rPr lang="pl-PL" sz="2000" b="1" i="1" dirty="0">
                <a:latin typeface="+mj-lt"/>
                <a:cs typeface="Times New Roman" panose="02020603050405020304" pitchFamily="18" charset="0"/>
              </a:rPr>
              <a:t>Weronika </a:t>
            </a:r>
            <a:r>
              <a:rPr lang="pl-PL" sz="2000" b="1" i="1" dirty="0" err="1">
                <a:latin typeface="+mj-lt"/>
                <a:cs typeface="Times New Roman" panose="02020603050405020304" pitchFamily="18" charset="0"/>
              </a:rPr>
              <a:t>Weisbrod</a:t>
            </a:r>
            <a:r>
              <a:rPr lang="pl-PL" sz="2000" b="1" dirty="0">
                <a:latin typeface="+mj-lt"/>
                <a:cs typeface="Times New Roman" panose="02020603050405020304" pitchFamily="18" charset="0"/>
              </a:rPr>
              <a:t>,  oddział 4a  („Dziewczyna z granatem”),</a:t>
            </a:r>
          </a:p>
          <a:p>
            <a:pPr>
              <a:lnSpc>
                <a:spcPct val="150000"/>
              </a:lnSpc>
              <a:buFont typeface="Wingdings" pitchFamily="2" charset="2"/>
              <a:buChar char="§"/>
            </a:pPr>
            <a:r>
              <a:rPr lang="pl-PL" sz="2000" b="1" i="1" dirty="0">
                <a:latin typeface="+mj-lt"/>
                <a:cs typeface="Times New Roman" panose="02020603050405020304" pitchFamily="18" charset="0"/>
              </a:rPr>
              <a:t>Oliwia Sulima</a:t>
            </a:r>
            <a:r>
              <a:rPr lang="pl-PL" sz="2000" b="1" dirty="0">
                <a:latin typeface="+mj-lt"/>
                <a:cs typeface="Times New Roman" panose="02020603050405020304" pitchFamily="18" charset="0"/>
              </a:rPr>
              <a:t>,   oddział 7a („Mury”),</a:t>
            </a:r>
          </a:p>
          <a:p>
            <a:pPr>
              <a:lnSpc>
                <a:spcPct val="150000"/>
              </a:lnSpc>
              <a:buFont typeface="Wingdings" pitchFamily="2" charset="2"/>
              <a:buChar char="§"/>
            </a:pPr>
            <a:r>
              <a:rPr lang="pl-PL" sz="2000" b="1" i="1" dirty="0">
                <a:latin typeface="+mj-lt"/>
                <a:cs typeface="Times New Roman" panose="02020603050405020304" pitchFamily="18" charset="0"/>
              </a:rPr>
              <a:t>Anna Bednarska</a:t>
            </a:r>
            <a:r>
              <a:rPr lang="pl-PL" sz="2000" b="1" dirty="0">
                <a:latin typeface="+mj-lt"/>
                <a:cs typeface="Times New Roman" panose="02020603050405020304" pitchFamily="18" charset="0"/>
              </a:rPr>
              <a:t>,  oddział 7b („Ojczyzno ma”).</a:t>
            </a:r>
          </a:p>
          <a:p>
            <a:endParaRPr lang="pl-PL" dirty="0"/>
          </a:p>
        </p:txBody>
      </p:sp>
      <p:sp>
        <p:nvSpPr>
          <p:cNvPr id="8" name="pole tekstowe 7">
            <a:extLst>
              <a:ext uri="{FF2B5EF4-FFF2-40B4-BE49-F238E27FC236}">
                <a16:creationId xmlns:a16="http://schemas.microsoft.com/office/drawing/2014/main" id="{0D4C4148-2559-49A8-B936-239A0C4EDEB9}"/>
              </a:ext>
            </a:extLst>
          </p:cNvPr>
          <p:cNvSpPr txBox="1"/>
          <p:nvPr/>
        </p:nvSpPr>
        <p:spPr>
          <a:xfrm>
            <a:off x="2119746" y="6277904"/>
            <a:ext cx="7702148" cy="369332"/>
          </a:xfrm>
          <a:prstGeom prst="rect">
            <a:avLst/>
          </a:prstGeom>
          <a:noFill/>
        </p:spPr>
        <p:txBody>
          <a:bodyPr wrap="square" rtlCol="0">
            <a:spAutoFit/>
          </a:bodyPr>
          <a:lstStyle/>
          <a:p>
            <a:pPr algn="ctr"/>
            <a:r>
              <a:rPr lang="pl-PL" sz="1700" b="1" dirty="0">
                <a:solidFill>
                  <a:srgbClr val="FF0000"/>
                </a:solidFill>
                <a:latin typeface="Times New Roman" panose="02020603050405020304" pitchFamily="18" charset="0"/>
                <a:cs typeface="Times New Roman" panose="02020603050405020304" pitchFamily="18" charset="0"/>
              </a:rPr>
              <a:t>Uczennice zostały przygotowane przez panią   </a:t>
            </a:r>
            <a:r>
              <a:rPr lang="pl-PL" b="1" i="1" dirty="0">
                <a:solidFill>
                  <a:srgbClr val="FF0000"/>
                </a:solidFill>
                <a:latin typeface="Times New Roman" panose="02020603050405020304" pitchFamily="18" charset="0"/>
                <a:cs typeface="Times New Roman" panose="02020603050405020304" pitchFamily="18" charset="0"/>
              </a:rPr>
              <a:t>Katarzynę Kozłowską</a:t>
            </a:r>
            <a:r>
              <a:rPr lang="pl-PL" sz="1600" dirty="0">
                <a:latin typeface="Times New Roman" panose="02020603050405020304" pitchFamily="18" charset="0"/>
                <a:cs typeface="Times New Roman" panose="02020603050405020304" pitchFamily="18" charset="0"/>
              </a:rPr>
              <a:t>.</a:t>
            </a:r>
          </a:p>
        </p:txBody>
      </p:sp>
      <p:pic>
        <p:nvPicPr>
          <p:cNvPr id="2050" name="Picture 2" descr="http://gim2.olecko.edu.pl/gim2_pliki/dok2018/kon1.jpg">
            <a:extLst>
              <a:ext uri="{FF2B5EF4-FFF2-40B4-BE49-F238E27FC236}">
                <a16:creationId xmlns:a16="http://schemas.microsoft.com/office/drawing/2014/main" id="{C3AEF973-D3AF-4807-A68F-D42B620579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46" t="25862" r="8033" b="7408"/>
          <a:stretch/>
        </p:blipFill>
        <p:spPr bwMode="auto">
          <a:xfrm>
            <a:off x="7056649" y="752621"/>
            <a:ext cx="4669379" cy="23398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Prostokąt 8">
            <a:extLst>
              <a:ext uri="{FF2B5EF4-FFF2-40B4-BE49-F238E27FC236}">
                <a16:creationId xmlns:a16="http://schemas.microsoft.com/office/drawing/2014/main" id="{E729C5B6-4A87-4779-84B0-9CCD63EF5C0A}"/>
              </a:ext>
            </a:extLst>
          </p:cNvPr>
          <p:cNvSpPr/>
          <p:nvPr/>
        </p:nvSpPr>
        <p:spPr>
          <a:xfrm>
            <a:off x="359764" y="275568"/>
            <a:ext cx="5509661" cy="954107"/>
          </a:xfrm>
          <a:prstGeom prst="rect">
            <a:avLst/>
          </a:prstGeom>
          <a:noFill/>
        </p:spPr>
        <p:txBody>
          <a:bodyPr wrap="square" lIns="91440" tIns="45720" rIns="91440" bIns="45720">
            <a:spAutoFit/>
          </a:bodyPr>
          <a:lstStyle/>
          <a:p>
            <a:pPr algn="ctr"/>
            <a:r>
              <a:rPr lang="pl-PL" sz="2800" b="1" dirty="0">
                <a:ln w="0"/>
                <a:solidFill>
                  <a:schemeClr val="accent1"/>
                </a:solidFill>
                <a:latin typeface="+mj-lt"/>
              </a:rPr>
              <a:t>XIII Gminny Konkurs Pieśni Patriotycznej</a:t>
            </a:r>
          </a:p>
        </p:txBody>
      </p:sp>
      <p:pic>
        <p:nvPicPr>
          <p:cNvPr id="2052" name="Picture 4" descr="http://gim2.olecko.edu.pl/gim2_pliki/dok2018/kon2.jpg">
            <a:extLst>
              <a:ext uri="{FF2B5EF4-FFF2-40B4-BE49-F238E27FC236}">
                <a16:creationId xmlns:a16="http://schemas.microsoft.com/office/drawing/2014/main" id="{176F6633-C4E5-4311-8401-FC56D4063E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377" t="15846" r="26934"/>
          <a:stretch/>
        </p:blipFill>
        <p:spPr bwMode="auto">
          <a:xfrm>
            <a:off x="7718135" y="3092489"/>
            <a:ext cx="3226960" cy="30310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2" descr="Znalezione obrazy dla zapytania sp2 olecko">
            <a:extLst>
              <a:ext uri="{FF2B5EF4-FFF2-40B4-BE49-F238E27FC236}">
                <a16:creationId xmlns:a16="http://schemas.microsoft.com/office/drawing/2014/main" id="{970D0423-6F42-4810-AC28-E3717B6BA5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319" y="138688"/>
            <a:ext cx="775536" cy="780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695023"/>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a:extLst>
              <a:ext uri="{FF2B5EF4-FFF2-40B4-BE49-F238E27FC236}">
                <a16:creationId xmlns:a16="http://schemas.microsoft.com/office/drawing/2014/main" id="{72028DB1-21BB-4DE6-A810-4F48D8C4CF55}"/>
              </a:ext>
            </a:extLst>
          </p:cNvPr>
          <p:cNvSpPr/>
          <p:nvPr/>
        </p:nvSpPr>
        <p:spPr>
          <a:xfrm>
            <a:off x="807638" y="239844"/>
            <a:ext cx="5399373" cy="1384995"/>
          </a:xfrm>
          <a:prstGeom prst="rect">
            <a:avLst/>
          </a:prstGeom>
          <a:noFill/>
        </p:spPr>
        <p:txBody>
          <a:bodyPr wrap="square" lIns="91440" tIns="45720" rIns="91440" bIns="45720">
            <a:spAutoFit/>
          </a:bodyPr>
          <a:lstStyle/>
          <a:p>
            <a:pPr algn="ctr"/>
            <a:r>
              <a:rPr lang="pl-PL" sz="2800" b="1" dirty="0">
                <a:ln w="0"/>
                <a:solidFill>
                  <a:schemeClr val="accent1"/>
                </a:solidFill>
                <a:latin typeface="+mj-lt"/>
              </a:rPr>
              <a:t>Finał XVI Powiatowego Konkursu Wiedzy o HIV/AIDS </a:t>
            </a:r>
            <a:br>
              <a:rPr lang="pl-PL" sz="2800" b="1" dirty="0">
                <a:ln w="0"/>
                <a:solidFill>
                  <a:schemeClr val="accent1"/>
                </a:solidFill>
                <a:latin typeface="+mj-lt"/>
              </a:rPr>
            </a:br>
            <a:r>
              <a:rPr lang="pl-PL" sz="2800" b="1" dirty="0">
                <a:ln w="0"/>
                <a:solidFill>
                  <a:schemeClr val="accent1"/>
                </a:solidFill>
                <a:latin typeface="+mj-lt"/>
              </a:rPr>
              <a:t>„Nie Daj Szansy AIDS”</a:t>
            </a:r>
          </a:p>
        </p:txBody>
      </p:sp>
      <p:sp>
        <p:nvSpPr>
          <p:cNvPr id="6" name="pole tekstowe 5">
            <a:extLst>
              <a:ext uri="{FF2B5EF4-FFF2-40B4-BE49-F238E27FC236}">
                <a16:creationId xmlns:a16="http://schemas.microsoft.com/office/drawing/2014/main" id="{B9399E2F-3331-48D9-83DE-2C3FC0FBE452}"/>
              </a:ext>
            </a:extLst>
          </p:cNvPr>
          <p:cNvSpPr txBox="1"/>
          <p:nvPr/>
        </p:nvSpPr>
        <p:spPr>
          <a:xfrm>
            <a:off x="191957" y="2027992"/>
            <a:ext cx="6630735" cy="4062651"/>
          </a:xfrm>
          <a:prstGeom prst="rect">
            <a:avLst/>
          </a:prstGeom>
          <a:noFill/>
          <a:ln>
            <a:solidFill>
              <a:srgbClr val="0033CC"/>
            </a:solidFill>
          </a:ln>
        </p:spPr>
        <p:txBody>
          <a:bodyPr wrap="square" rtlCol="0">
            <a:spAutoFit/>
          </a:bodyPr>
          <a:lstStyle/>
          <a:p>
            <a:pPr algn="just">
              <a:lnSpc>
                <a:spcPct val="150000"/>
              </a:lnSpc>
            </a:pPr>
            <a:r>
              <a:rPr lang="pl-PL" sz="2000" b="1" dirty="0">
                <a:latin typeface="+mj-lt"/>
                <a:cs typeface="Times New Roman" panose="02020603050405020304" pitchFamily="18" charset="0"/>
              </a:rPr>
              <a:t>Konkurs odbył się 1 grudnia 2017 r. w  SP nr 4 w Olecku i jego wyniki były bardzo pomyślne dla uczniów Szkoły Podstawowej </a:t>
            </a:r>
            <a:br>
              <a:rPr lang="pl-PL" sz="2000" b="1" dirty="0">
                <a:latin typeface="+mj-lt"/>
                <a:cs typeface="Times New Roman" panose="02020603050405020304" pitchFamily="18" charset="0"/>
              </a:rPr>
            </a:br>
            <a:r>
              <a:rPr lang="pl-PL" sz="2000" b="1" dirty="0">
                <a:latin typeface="+mj-lt"/>
                <a:cs typeface="Times New Roman" panose="02020603050405020304" pitchFamily="18" charset="0"/>
              </a:rPr>
              <a:t>Nr 2 im. Mikołaja Kopernika w Olecku. </a:t>
            </a:r>
          </a:p>
          <a:p>
            <a:pPr algn="just">
              <a:lnSpc>
                <a:spcPct val="150000"/>
              </a:lnSpc>
              <a:buFont typeface="Arial" pitchFamily="34" charset="0"/>
              <a:buChar char="•"/>
            </a:pPr>
            <a:r>
              <a:rPr lang="pl-PL" sz="2000" b="1" dirty="0">
                <a:latin typeface="+mj-lt"/>
                <a:cs typeface="Times New Roman" panose="02020603050405020304" pitchFamily="18" charset="0"/>
              </a:rPr>
              <a:t>I miejsce zajęła  </a:t>
            </a:r>
            <a:r>
              <a:rPr lang="pl-PL" sz="2000" b="1" i="1" dirty="0">
                <a:latin typeface="+mj-lt"/>
                <a:cs typeface="Times New Roman" panose="02020603050405020304" pitchFamily="18" charset="0"/>
              </a:rPr>
              <a:t>Olga Baranowska  – </a:t>
            </a:r>
            <a:r>
              <a:rPr lang="pl-PL" sz="2000" b="1" dirty="0">
                <a:latin typeface="+mj-lt"/>
                <a:cs typeface="Times New Roman" panose="02020603050405020304" pitchFamily="18" charset="0"/>
              </a:rPr>
              <a:t>oddział 3c, </a:t>
            </a:r>
          </a:p>
          <a:p>
            <a:pPr>
              <a:lnSpc>
                <a:spcPct val="150000"/>
              </a:lnSpc>
              <a:buFont typeface="Arial" pitchFamily="34" charset="0"/>
              <a:buChar char="•"/>
            </a:pPr>
            <a:r>
              <a:rPr lang="pl-PL" sz="2000" b="1" dirty="0">
                <a:latin typeface="+mj-lt"/>
                <a:cs typeface="Times New Roman" panose="02020603050405020304" pitchFamily="18" charset="0"/>
              </a:rPr>
              <a:t>II miejsce  - </a:t>
            </a:r>
            <a:r>
              <a:rPr lang="pl-PL" sz="2000" b="1" i="1" dirty="0">
                <a:latin typeface="+mj-lt"/>
                <a:cs typeface="Times New Roman" panose="02020603050405020304" pitchFamily="18" charset="0"/>
              </a:rPr>
              <a:t>Karolina Jasińska – </a:t>
            </a:r>
            <a:r>
              <a:rPr lang="pl-PL" sz="2000" b="1" dirty="0">
                <a:latin typeface="+mj-lt"/>
                <a:cs typeface="Times New Roman" panose="02020603050405020304" pitchFamily="18" charset="0"/>
              </a:rPr>
              <a:t>oddział</a:t>
            </a:r>
            <a:r>
              <a:rPr lang="pl-PL" sz="2000" b="1" i="1" dirty="0">
                <a:latin typeface="+mj-lt"/>
                <a:cs typeface="Times New Roman" panose="02020603050405020304" pitchFamily="18" charset="0"/>
              </a:rPr>
              <a:t> </a:t>
            </a:r>
            <a:r>
              <a:rPr lang="pl-PL" sz="2000" b="1" dirty="0">
                <a:latin typeface="+mj-lt"/>
                <a:cs typeface="Times New Roman" panose="02020603050405020304" pitchFamily="18" charset="0"/>
              </a:rPr>
              <a:t>3e.</a:t>
            </a:r>
          </a:p>
          <a:p>
            <a:pPr algn="ctr">
              <a:lnSpc>
                <a:spcPct val="150000"/>
              </a:lnSpc>
            </a:pPr>
            <a:r>
              <a:rPr lang="pl-PL" sz="2000" b="1" dirty="0">
                <a:latin typeface="+mj-lt"/>
                <a:cs typeface="Times New Roman" panose="02020603050405020304" pitchFamily="18" charset="0"/>
              </a:rPr>
              <a:t>Dodatkowo wyróżnieniami zostali uhonorowani:</a:t>
            </a:r>
          </a:p>
          <a:p>
            <a:pPr>
              <a:lnSpc>
                <a:spcPct val="150000"/>
              </a:lnSpc>
              <a:buFont typeface="Arial" pitchFamily="34" charset="0"/>
              <a:buChar char="•"/>
            </a:pPr>
            <a:r>
              <a:rPr lang="pl-PL" sz="2000" b="1" i="1" dirty="0">
                <a:latin typeface="+mj-lt"/>
                <a:cs typeface="Times New Roman" panose="02020603050405020304" pitchFamily="18" charset="0"/>
              </a:rPr>
              <a:t>Patrycja Luto  – </a:t>
            </a:r>
            <a:r>
              <a:rPr lang="pl-PL" sz="2000" b="1" dirty="0">
                <a:latin typeface="+mj-lt"/>
                <a:cs typeface="Times New Roman" panose="02020603050405020304" pitchFamily="18" charset="0"/>
              </a:rPr>
              <a:t>oddział</a:t>
            </a:r>
            <a:r>
              <a:rPr lang="pl-PL" sz="2000" b="1" i="1" dirty="0">
                <a:latin typeface="+mj-lt"/>
                <a:cs typeface="Times New Roman" panose="02020603050405020304" pitchFamily="18" charset="0"/>
              </a:rPr>
              <a:t> </a:t>
            </a:r>
            <a:r>
              <a:rPr lang="pl-PL" sz="2000" b="1" dirty="0">
                <a:latin typeface="+mj-lt"/>
                <a:cs typeface="Times New Roman" panose="02020603050405020304" pitchFamily="18" charset="0"/>
              </a:rPr>
              <a:t>3c,</a:t>
            </a:r>
          </a:p>
          <a:p>
            <a:pPr>
              <a:lnSpc>
                <a:spcPct val="150000"/>
              </a:lnSpc>
              <a:buFont typeface="Arial" pitchFamily="34" charset="0"/>
              <a:buChar char="•"/>
            </a:pPr>
            <a:r>
              <a:rPr lang="pl-PL" sz="2000" b="1" i="1" dirty="0">
                <a:latin typeface="+mj-lt"/>
                <a:cs typeface="Times New Roman" panose="02020603050405020304" pitchFamily="18" charset="0"/>
              </a:rPr>
              <a:t>Olaf </a:t>
            </a:r>
            <a:r>
              <a:rPr lang="pl-PL" sz="2000" b="1" i="1" dirty="0" err="1">
                <a:latin typeface="+mj-lt"/>
                <a:cs typeface="Times New Roman" panose="02020603050405020304" pitchFamily="18" charset="0"/>
              </a:rPr>
              <a:t>Sujata</a:t>
            </a:r>
            <a:r>
              <a:rPr lang="pl-PL" sz="2000" b="1" i="1" dirty="0">
                <a:latin typeface="+mj-lt"/>
                <a:cs typeface="Times New Roman" panose="02020603050405020304" pitchFamily="18" charset="0"/>
              </a:rPr>
              <a:t>  </a:t>
            </a:r>
            <a:r>
              <a:rPr lang="pl-PL" sz="2000" b="1" dirty="0">
                <a:latin typeface="+mj-lt"/>
                <a:cs typeface="Times New Roman" panose="02020603050405020304" pitchFamily="18" charset="0"/>
              </a:rPr>
              <a:t>– oddział 3d.</a:t>
            </a:r>
          </a:p>
          <a:p>
            <a:endParaRPr lang="pl-PL" dirty="0"/>
          </a:p>
        </p:txBody>
      </p:sp>
      <p:sp>
        <p:nvSpPr>
          <p:cNvPr id="7" name="pole tekstowe 6">
            <a:extLst>
              <a:ext uri="{FF2B5EF4-FFF2-40B4-BE49-F238E27FC236}">
                <a16:creationId xmlns:a16="http://schemas.microsoft.com/office/drawing/2014/main" id="{1B66557B-87D2-43E3-B8CD-B9C55D908663}"/>
              </a:ext>
            </a:extLst>
          </p:cNvPr>
          <p:cNvSpPr txBox="1"/>
          <p:nvPr/>
        </p:nvSpPr>
        <p:spPr>
          <a:xfrm>
            <a:off x="221674" y="6054436"/>
            <a:ext cx="11921444" cy="830997"/>
          </a:xfrm>
          <a:prstGeom prst="rect">
            <a:avLst/>
          </a:prstGeom>
          <a:noFill/>
        </p:spPr>
        <p:txBody>
          <a:bodyPr wrap="square" rtlCol="0">
            <a:spAutoFit/>
          </a:bodyPr>
          <a:lstStyle/>
          <a:p>
            <a:pPr algn="ctr">
              <a:lnSpc>
                <a:spcPct val="150000"/>
              </a:lnSpc>
            </a:pPr>
            <a:r>
              <a:rPr lang="pl-PL" sz="1700" b="1" dirty="0">
                <a:solidFill>
                  <a:srgbClr val="FF0000"/>
                </a:solidFill>
                <a:latin typeface="Times New Roman" panose="02020603050405020304" pitchFamily="18" charset="0"/>
                <a:cs typeface="Times New Roman" panose="02020603050405020304" pitchFamily="18" charset="0"/>
              </a:rPr>
              <a:t>Do konkursu przygotowywała pani  </a:t>
            </a:r>
            <a:r>
              <a:rPr lang="pl-PL" sz="2000" b="1" i="1" dirty="0">
                <a:solidFill>
                  <a:srgbClr val="FF0000"/>
                </a:solidFill>
                <a:latin typeface="Times New Roman" panose="02020603050405020304" pitchFamily="18" charset="0"/>
                <a:cs typeface="Times New Roman" panose="02020603050405020304" pitchFamily="18" charset="0"/>
              </a:rPr>
              <a:t>Elżbieta </a:t>
            </a:r>
            <a:r>
              <a:rPr lang="pl-PL" sz="2000" b="1" i="1" dirty="0" err="1">
                <a:solidFill>
                  <a:srgbClr val="FF0000"/>
                </a:solidFill>
                <a:latin typeface="Times New Roman" panose="02020603050405020304" pitchFamily="18" charset="0"/>
                <a:cs typeface="Times New Roman" panose="02020603050405020304" pitchFamily="18" charset="0"/>
              </a:rPr>
              <a:t>Orlik-Gogacz</a:t>
            </a:r>
            <a:r>
              <a:rPr lang="pl-PL" sz="1700" b="1" dirty="0">
                <a:solidFill>
                  <a:srgbClr val="FF0000"/>
                </a:solidFill>
                <a:latin typeface="Times New Roman" panose="02020603050405020304" pitchFamily="18" charset="0"/>
                <a:cs typeface="Times New Roman" panose="02020603050405020304" pitchFamily="18" charset="0"/>
              </a:rPr>
              <a:t>.</a:t>
            </a:r>
          </a:p>
          <a:p>
            <a:pPr algn="ctr"/>
            <a:endParaRPr lang="pl-PL" dirty="0"/>
          </a:p>
        </p:txBody>
      </p:sp>
      <p:pic>
        <p:nvPicPr>
          <p:cNvPr id="3074" name="Picture 2" descr="p1430213">
            <a:extLst>
              <a:ext uri="{FF2B5EF4-FFF2-40B4-BE49-F238E27FC236}">
                <a16:creationId xmlns:a16="http://schemas.microsoft.com/office/drawing/2014/main" id="{CCBD5DA5-CF36-4F99-AFD7-EF8978C7EC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586" t="26050" r="26535" b="3708"/>
          <a:stretch/>
        </p:blipFill>
        <p:spPr bwMode="auto">
          <a:xfrm>
            <a:off x="7600013" y="239844"/>
            <a:ext cx="3462728" cy="52302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2" descr="Znalezione obrazy dla zapytania sp2 olecko">
            <a:extLst>
              <a:ext uri="{FF2B5EF4-FFF2-40B4-BE49-F238E27FC236}">
                <a16:creationId xmlns:a16="http://schemas.microsoft.com/office/drawing/2014/main" id="{5162DBA5-4169-4E60-8FAA-BF7912FE6C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319" y="138688"/>
            <a:ext cx="775536" cy="780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16896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alpha val="89000"/>
              </a:srgbClr>
            </a:gs>
            <a:gs pos="95000">
              <a:schemeClr val="accent1">
                <a:lumMod val="45000"/>
                <a:lumOff val="55000"/>
              </a:schemeClr>
            </a:gs>
            <a:gs pos="86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93AC32CD-D359-44C0-8298-C0140BC339CB}"/>
              </a:ext>
            </a:extLst>
          </p:cNvPr>
          <p:cNvSpPr txBox="1">
            <a:spLocks/>
          </p:cNvSpPr>
          <p:nvPr/>
        </p:nvSpPr>
        <p:spPr bwMode="auto">
          <a:xfrm>
            <a:off x="190502" y="142878"/>
            <a:ext cx="11620500" cy="511175"/>
          </a:xfrm>
          <a:prstGeom prst="rect">
            <a:avLst/>
          </a:prstGeom>
          <a:noFill/>
          <a:ln w="3175">
            <a:noFill/>
            <a:miter lim="800000"/>
            <a:headEnd/>
            <a:tailEnd/>
          </a:ln>
        </p:spPr>
        <p:txBody>
          <a:bodyPr anchor="ctr"/>
          <a:lstStyle/>
          <a:p>
            <a:pPr algn="ctr">
              <a:defRPr/>
            </a:pPr>
            <a:r>
              <a:rPr lang="pl-PL" sz="2000" b="1" kern="0" dirty="0">
                <a:solidFill>
                  <a:srgbClr val="3333CC"/>
                </a:solidFill>
                <a:effectLst>
                  <a:outerShdw blurRad="38100" dist="38100" dir="2700000" algn="tl">
                    <a:srgbClr val="000000">
                      <a:alpha val="43137"/>
                    </a:srgbClr>
                  </a:outerShdw>
                </a:effectLst>
                <a:latin typeface="Century Gothic" panose="020B0502020202020204" pitchFamily="34" charset="0"/>
                <a:ea typeface="+mj-ea"/>
                <a:cs typeface="+mj-cs"/>
              </a:rPr>
              <a:t>Szkoła Podstawowa Nr 2 im. Mikołaja Kopernika w Olecku</a:t>
            </a:r>
          </a:p>
        </p:txBody>
      </p:sp>
      <p:cxnSp>
        <p:nvCxnSpPr>
          <p:cNvPr id="3" name="Łącznik prosty 2">
            <a:extLst>
              <a:ext uri="{FF2B5EF4-FFF2-40B4-BE49-F238E27FC236}">
                <a16:creationId xmlns:a16="http://schemas.microsoft.com/office/drawing/2014/main" id="{2F19AF71-7278-4DE7-A5BF-6FC0E674E30D}"/>
              </a:ext>
            </a:extLst>
          </p:cNvPr>
          <p:cNvCxnSpPr/>
          <p:nvPr/>
        </p:nvCxnSpPr>
        <p:spPr>
          <a:xfrm>
            <a:off x="476252" y="642940"/>
            <a:ext cx="11715749" cy="1587"/>
          </a:xfrm>
          <a:prstGeom prst="line">
            <a:avLst/>
          </a:prstGeom>
        </p:spPr>
        <p:style>
          <a:lnRef idx="1">
            <a:schemeClr val="dk1"/>
          </a:lnRef>
          <a:fillRef idx="0">
            <a:schemeClr val="dk1"/>
          </a:fillRef>
          <a:effectRef idx="0">
            <a:schemeClr val="dk1"/>
          </a:effectRef>
          <a:fontRef idx="minor">
            <a:schemeClr val="tx1"/>
          </a:fontRef>
        </p:style>
      </p:cxnSp>
      <p:sp>
        <p:nvSpPr>
          <p:cNvPr id="6" name="Rectangle 2">
            <a:extLst>
              <a:ext uri="{FF2B5EF4-FFF2-40B4-BE49-F238E27FC236}">
                <a16:creationId xmlns:a16="http://schemas.microsoft.com/office/drawing/2014/main" id="{49C5076C-63DD-4EE6-922B-C7BDBFC3552B}"/>
              </a:ext>
            </a:extLst>
          </p:cNvPr>
          <p:cNvSpPr txBox="1">
            <a:spLocks noChangeArrowheads="1"/>
          </p:cNvSpPr>
          <p:nvPr/>
        </p:nvSpPr>
        <p:spPr>
          <a:xfrm>
            <a:off x="285711" y="785794"/>
            <a:ext cx="11620581" cy="5786479"/>
          </a:xfrm>
          <a:prstGeom prst="rect">
            <a:avLst/>
          </a:prstGeom>
          <a:gradFill flip="none" rotWithShape="1">
            <a:gsLst>
              <a:gs pos="24000">
                <a:srgbClr val="6666FF">
                  <a:tint val="66000"/>
                  <a:satMod val="160000"/>
                </a:srgbClr>
              </a:gs>
              <a:gs pos="50000">
                <a:srgbClr val="6666FF">
                  <a:tint val="44500"/>
                  <a:satMod val="160000"/>
                </a:srgbClr>
              </a:gs>
              <a:gs pos="100000">
                <a:srgbClr val="6666FF">
                  <a:tint val="23500"/>
                  <a:satMod val="160000"/>
                </a:srgbClr>
              </a:gs>
            </a:gsLst>
            <a:path path="circle">
              <a:fillToRect l="50000" t="50000" r="50000" b="50000"/>
            </a:path>
            <a:tileRect/>
          </a:gradFill>
          <a:ln cap="rnd">
            <a:solidFill>
              <a:schemeClr val="accent1"/>
            </a:solidFill>
            <a:miter lim="800000"/>
            <a:headEnd/>
            <a:tailEnd/>
          </a:ln>
          <a:effectLst>
            <a:innerShdw blurRad="63500" dist="50800" dir="2700000">
              <a:prstClr val="black">
                <a:alpha val="50000"/>
              </a:prstClr>
            </a:innerShdw>
          </a:effectLst>
        </p:spPr>
        <p:txBody>
          <a:bodyPr anchor="ctr">
            <a:normAutofit/>
          </a:bodyPr>
          <a:lst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a:lstStyle>
          <a:p>
            <a:pPr algn="ctr">
              <a:lnSpc>
                <a:spcPct val="150000"/>
              </a:lnSpc>
              <a:defRPr/>
            </a:pPr>
            <a:r>
              <a:rPr lang="pl-PL" sz="2800" b="1">
                <a:solidFill>
                  <a:srgbClr val="FFFF00"/>
                </a:solidFill>
                <a:effectLst>
                  <a:outerShdw blurRad="38100" dist="38100" dir="2700000" algn="tl">
                    <a:srgbClr val="000000">
                      <a:alpha val="43137"/>
                    </a:srgbClr>
                  </a:outerShdw>
                </a:effectLst>
                <a:latin typeface="Comic Sans MS" pitchFamily="66" charset="0"/>
              </a:rPr>
              <a:t> </a:t>
            </a:r>
            <a:endParaRPr lang="pl-PL">
              <a:ln w="19050">
                <a:solidFill>
                  <a:srgbClr val="3333CC"/>
                </a:solidFill>
              </a:ln>
              <a:solidFill>
                <a:srgbClr val="FFFF00"/>
              </a:solidFill>
              <a:effectLst>
                <a:outerShdw blurRad="38100" dist="38100" dir="2700000" algn="tl">
                  <a:srgbClr val="000000">
                    <a:alpha val="43137"/>
                  </a:srgbClr>
                </a:outerShdw>
              </a:effectLst>
            </a:endParaRPr>
          </a:p>
        </p:txBody>
      </p:sp>
      <p:sp>
        <p:nvSpPr>
          <p:cNvPr id="8" name="pole tekstowe 7">
            <a:extLst>
              <a:ext uri="{FF2B5EF4-FFF2-40B4-BE49-F238E27FC236}">
                <a16:creationId xmlns:a16="http://schemas.microsoft.com/office/drawing/2014/main" id="{DA72E70D-FE10-4E0B-9046-9BF50C856850}"/>
              </a:ext>
            </a:extLst>
          </p:cNvPr>
          <p:cNvSpPr txBox="1"/>
          <p:nvPr/>
        </p:nvSpPr>
        <p:spPr>
          <a:xfrm>
            <a:off x="249382" y="706582"/>
            <a:ext cx="11693235" cy="5880113"/>
          </a:xfrm>
          <a:prstGeom prst="rect">
            <a:avLst/>
          </a:prstGeom>
          <a:solidFill>
            <a:schemeClr val="bg2"/>
          </a:solidFill>
        </p:spPr>
        <p:txBody>
          <a:bodyPr wrap="square">
            <a:spAutoFit/>
          </a:bodyPr>
          <a:lstStyle/>
          <a:p>
            <a:pPr algn="ctr">
              <a:defRPr/>
            </a:pPr>
            <a:endParaRPr lang="pl-PL" sz="800" b="1" u="sng" dirty="0"/>
          </a:p>
          <a:p>
            <a:pPr algn="ctr">
              <a:defRPr/>
            </a:pPr>
            <a:r>
              <a:rPr lang="pl-PL" sz="2400" b="1" u="sng" dirty="0">
                <a:solidFill>
                  <a:srgbClr val="3333CC"/>
                </a:solidFill>
              </a:rPr>
              <a:t>PORZĄDEK  SPOTKANIA Z RODZICAMI:</a:t>
            </a:r>
          </a:p>
          <a:p>
            <a:pPr algn="ctr">
              <a:defRPr/>
            </a:pPr>
            <a:endParaRPr lang="pl-PL" b="1" u="sng" dirty="0"/>
          </a:p>
          <a:p>
            <a:pPr>
              <a:lnSpc>
                <a:spcPct val="150000"/>
              </a:lnSpc>
            </a:pPr>
            <a:r>
              <a:rPr lang="pl-PL" sz="2000" b="1" u="sng" dirty="0"/>
              <a:t>17</a:t>
            </a:r>
            <a:r>
              <a:rPr lang="pl-PL" sz="2000" b="1" u="sng" baseline="30000" dirty="0"/>
              <a:t>00</a:t>
            </a:r>
            <a:r>
              <a:rPr lang="pl-PL" sz="2000" b="1" u="sng" dirty="0"/>
              <a:t>-17</a:t>
            </a:r>
            <a:r>
              <a:rPr lang="pl-PL" sz="2000" b="1" u="sng" baseline="30000" dirty="0"/>
              <a:t>30</a:t>
            </a:r>
            <a:r>
              <a:rPr lang="pl-PL" sz="2000" b="1" u="sng" dirty="0"/>
              <a:t> Spotkanie ogólne w auli szkoły z następującą tematyką:</a:t>
            </a:r>
            <a:endParaRPr lang="pl-PL" sz="2000" dirty="0"/>
          </a:p>
          <a:p>
            <a:pPr marL="360354" indent="-277806">
              <a:lnSpc>
                <a:spcPct val="150000"/>
              </a:lnSpc>
              <a:buFont typeface="Wingdings" pitchFamily="2" charset="2"/>
              <a:buChar char="Ø"/>
            </a:pPr>
            <a:r>
              <a:rPr lang="pl-PL" sz="2000" dirty="0"/>
              <a:t>prezentacja talentów uczniowskich - występ uczniów z repertuarem kolędowym;</a:t>
            </a:r>
          </a:p>
          <a:p>
            <a:pPr marL="360354" indent="-277806">
              <a:lnSpc>
                <a:spcPct val="150000"/>
              </a:lnSpc>
              <a:buFont typeface="Wingdings" pitchFamily="2" charset="2"/>
              <a:buChar char="Ø"/>
            </a:pPr>
            <a:r>
              <a:rPr lang="pl-PL" sz="2000" dirty="0"/>
              <a:t>podsumowanie pracy dydaktyczno – wychowawczej i opiekuńczej za I półrocze roku szkolnego 2017/2018                            oraz przekazanie rodzicom bieżących spraw i wydarzeń z życia szkoły przez dyrektora szkoły;</a:t>
            </a:r>
          </a:p>
          <a:p>
            <a:pPr marL="900091" indent="-900091">
              <a:lnSpc>
                <a:spcPct val="150000"/>
              </a:lnSpc>
            </a:pPr>
            <a:r>
              <a:rPr lang="pl-PL" sz="2000" b="1" u="sng" dirty="0"/>
              <a:t>17</a:t>
            </a:r>
            <a:r>
              <a:rPr lang="pl-PL" sz="2000" b="1" u="sng" baseline="30000" dirty="0"/>
              <a:t>30</a:t>
            </a:r>
            <a:r>
              <a:rPr lang="pl-PL" sz="2000" b="1" u="sng" dirty="0"/>
              <a:t>-18</a:t>
            </a:r>
            <a:r>
              <a:rPr lang="pl-PL" sz="2000" b="1" u="sng" baseline="30000" dirty="0"/>
              <a:t>00</a:t>
            </a:r>
            <a:r>
              <a:rPr lang="pl-PL" sz="2000" b="1" u="sng" dirty="0"/>
              <a:t> Spotkania grupowe i indywidualne rodziców z wychowawcami/wychowawcami  wspomagającymi                            klas I, IV, VII oraz klas II-III gimnazjalnych w salach lekcyjnych</a:t>
            </a:r>
            <a:r>
              <a:rPr lang="pl-PL" sz="2000" b="1" dirty="0"/>
              <a:t>:</a:t>
            </a:r>
            <a:endParaRPr lang="pl-PL" sz="2000" dirty="0"/>
          </a:p>
          <a:p>
            <a:pPr marL="360354" indent="-277806">
              <a:lnSpc>
                <a:spcPct val="150000"/>
              </a:lnSpc>
              <a:buFont typeface="Wingdings" pitchFamily="2" charset="2"/>
              <a:buChar char="Ø"/>
            </a:pPr>
            <a:r>
              <a:rPr lang="pl-PL" sz="2000" dirty="0"/>
              <a:t>podsumowanie pracy dydaktyczno – wychowawczej i opiekuńczej poszczególnych oddziałów za I półrocze roku szkolnego 2017/2018 oraz przekazanie rodzicom bieżących spraw  i wydarzeń ;</a:t>
            </a:r>
          </a:p>
          <a:p>
            <a:pPr marL="360354" indent="-277806">
              <a:lnSpc>
                <a:spcPct val="150000"/>
              </a:lnSpc>
              <a:buFont typeface="Wingdings" pitchFamily="2" charset="2"/>
              <a:buChar char="Ø"/>
            </a:pPr>
            <a:r>
              <a:rPr lang="pl-PL" sz="2000" dirty="0"/>
              <a:t>konsultacje indywidualne wg potrzeb - indywidualne konsultacje z dyrektorem, pedagogiem, psychologiem, nauczycielami poszczególnych przedmiotów po spotkaniach z wychowawcami.</a:t>
            </a:r>
          </a:p>
          <a:p>
            <a:pPr>
              <a:defRPr/>
            </a:pPr>
            <a:endParaRPr lang="pl-PL" dirty="0"/>
          </a:p>
        </p:txBody>
      </p:sp>
      <p:pic>
        <p:nvPicPr>
          <p:cNvPr id="7" name="Picture 2" descr="Znalezione obrazy dla zapytania sp2 olecko">
            <a:extLst>
              <a:ext uri="{FF2B5EF4-FFF2-40B4-BE49-F238E27FC236}">
                <a16:creationId xmlns:a16="http://schemas.microsoft.com/office/drawing/2014/main" id="{FC27A54E-DE20-433D-8FF7-4E3ACB48FE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83" y="131478"/>
            <a:ext cx="929156" cy="9346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68" decel="100000"/>
                                        <p:tgtEl>
                                          <p:spTgt spid="6"/>
                                        </p:tgtEl>
                                      </p:cBhvr>
                                    </p:animEffect>
                                    <p:animScale>
                                      <p:cBhvr>
                                        <p:cTn id="8" dur="768" decel="100000"/>
                                        <p:tgtEl>
                                          <p:spTgt spid="6"/>
                                        </p:tgtEl>
                                      </p:cBhvr>
                                      <p:from x="10000" y="10000"/>
                                      <p:to x="200000" y="450000"/>
                                    </p:animScale>
                                    <p:animScale>
                                      <p:cBhvr>
                                        <p:cTn id="9" dur="1230" accel="100000" fill="hold">
                                          <p:stCondLst>
                                            <p:cond delay="768"/>
                                          </p:stCondLst>
                                        </p:cTn>
                                        <p:tgtEl>
                                          <p:spTgt spid="6"/>
                                        </p:tgtEl>
                                      </p:cBhvr>
                                      <p:from x="200000" y="450000"/>
                                      <p:to x="100000" y="100000"/>
                                    </p:animScale>
                                    <p:set>
                                      <p:cBhvr>
                                        <p:cTn id="10" dur="768" fill="hold"/>
                                        <p:tgtEl>
                                          <p:spTgt spid="6"/>
                                        </p:tgtEl>
                                        <p:attrNameLst>
                                          <p:attrName>ppt_x</p:attrName>
                                        </p:attrNameLst>
                                      </p:cBhvr>
                                      <p:to>
                                        <p:strVal val="(0.5)"/>
                                      </p:to>
                                    </p:set>
                                    <p:anim from="(0.5)" to="(#ppt_x)" calcmode="lin" valueType="num">
                                      <p:cBhvr>
                                        <p:cTn id="11" dur="1230" accel="100000" fill="hold">
                                          <p:stCondLst>
                                            <p:cond delay="768"/>
                                          </p:stCondLst>
                                        </p:cTn>
                                        <p:tgtEl>
                                          <p:spTgt spid="6"/>
                                        </p:tgtEl>
                                        <p:attrNameLst>
                                          <p:attrName>ppt_x</p:attrName>
                                        </p:attrNameLst>
                                      </p:cBhvr>
                                    </p:anim>
                                    <p:set>
                                      <p:cBhvr>
                                        <p:cTn id="12" dur="768" fill="hold"/>
                                        <p:tgtEl>
                                          <p:spTgt spid="6"/>
                                        </p:tgtEl>
                                        <p:attrNameLst>
                                          <p:attrName>ppt_y</p:attrName>
                                        </p:attrNameLst>
                                      </p:cBhvr>
                                      <p:to>
                                        <p:strVal val="(#ppt_y+0.4)"/>
                                      </p:to>
                                    </p:set>
                                    <p:anim from="(#ppt_y+0.4)" to="(#ppt_y)" calcmode="lin" valueType="num">
                                      <p:cBhvr>
                                        <p:cTn id="13" dur="1230" accel="100000" fill="hold">
                                          <p:stCondLst>
                                            <p:cond delay="768"/>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dtytuł 2">
            <a:extLst>
              <a:ext uri="{FF2B5EF4-FFF2-40B4-BE49-F238E27FC236}">
                <a16:creationId xmlns:a16="http://schemas.microsoft.com/office/drawing/2014/main" id="{07047D82-341F-4A93-A8DC-A973A3A14982}"/>
              </a:ext>
            </a:extLst>
          </p:cNvPr>
          <p:cNvSpPr txBox="1">
            <a:spLocks/>
          </p:cNvSpPr>
          <p:nvPr/>
        </p:nvSpPr>
        <p:spPr>
          <a:xfrm>
            <a:off x="316747" y="563623"/>
            <a:ext cx="11737299" cy="27529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pl-PL" sz="6000" dirty="0">
                <a:latin typeface="Comic Sans MS" panose="030F0702030302020204" pitchFamily="66" charset="0"/>
              </a:rPr>
              <a:t>WYCIECZKI</a:t>
            </a:r>
          </a:p>
        </p:txBody>
      </p:sp>
      <p:pic>
        <p:nvPicPr>
          <p:cNvPr id="5" name="Picture 2" descr="Znalezione obrazy dla zapytania sp2 olecko">
            <a:extLst>
              <a:ext uri="{FF2B5EF4-FFF2-40B4-BE49-F238E27FC236}">
                <a16:creationId xmlns:a16="http://schemas.microsoft.com/office/drawing/2014/main" id="{BE4C616A-E25F-4FFE-B1AD-E9B86F7331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748" y="322581"/>
            <a:ext cx="1279317" cy="1286843"/>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Znalezione obrazy dla zapytania wycieczka gify ruchome">
            <a:extLst>
              <a:ext uri="{FF2B5EF4-FFF2-40B4-BE49-F238E27FC236}">
                <a16:creationId xmlns:a16="http://schemas.microsoft.com/office/drawing/2014/main" id="{A40F74FB-40AA-419B-9A06-7DB442CE29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8057" y="2244607"/>
            <a:ext cx="3086751" cy="423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698073"/>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6CB41D4E-4DC0-44DD-93F0-9A8212010536}"/>
              </a:ext>
            </a:extLst>
          </p:cNvPr>
          <p:cNvSpPr/>
          <p:nvPr/>
        </p:nvSpPr>
        <p:spPr>
          <a:xfrm>
            <a:off x="1672055" y="493959"/>
            <a:ext cx="3698236" cy="954107"/>
          </a:xfrm>
          <a:prstGeom prst="rect">
            <a:avLst/>
          </a:prstGeom>
          <a:noFill/>
        </p:spPr>
        <p:txBody>
          <a:bodyPr wrap="square" lIns="91440" tIns="45720" rIns="91440" bIns="45720">
            <a:spAutoFit/>
          </a:bodyPr>
          <a:lstStyle/>
          <a:p>
            <a:pPr algn="ctr"/>
            <a:r>
              <a:rPr lang="pl-PL" sz="2800" b="1" dirty="0">
                <a:ln w="0"/>
                <a:solidFill>
                  <a:schemeClr val="accent1"/>
                </a:solidFill>
                <a:latin typeface="+mj-lt"/>
              </a:rPr>
              <a:t>Wycieczka klasy humanistycznej</a:t>
            </a:r>
          </a:p>
        </p:txBody>
      </p:sp>
      <p:sp>
        <p:nvSpPr>
          <p:cNvPr id="5" name="pole tekstowe 4">
            <a:extLst>
              <a:ext uri="{FF2B5EF4-FFF2-40B4-BE49-F238E27FC236}">
                <a16:creationId xmlns:a16="http://schemas.microsoft.com/office/drawing/2014/main" id="{3DCD2E9B-91D7-43E8-8B1A-C4C404310202}"/>
              </a:ext>
            </a:extLst>
          </p:cNvPr>
          <p:cNvSpPr txBox="1"/>
          <p:nvPr/>
        </p:nvSpPr>
        <p:spPr>
          <a:xfrm>
            <a:off x="0" y="2295519"/>
            <a:ext cx="7241458" cy="4247317"/>
          </a:xfrm>
          <a:prstGeom prst="rect">
            <a:avLst/>
          </a:prstGeom>
          <a:noFill/>
          <a:ln>
            <a:solidFill>
              <a:srgbClr val="0033CC"/>
            </a:solidFill>
          </a:ln>
        </p:spPr>
        <p:txBody>
          <a:bodyPr wrap="square" rtlCol="0">
            <a:spAutoFit/>
          </a:bodyPr>
          <a:lstStyle/>
          <a:p>
            <a:pPr algn="ctr">
              <a:lnSpc>
                <a:spcPct val="150000"/>
              </a:lnSpc>
            </a:pPr>
            <a:r>
              <a:rPr lang="pl-PL" sz="2000" b="1" dirty="0">
                <a:latin typeface="+mj-lt"/>
                <a:cs typeface="Times New Roman" panose="02020603050405020304" pitchFamily="18" charset="0"/>
              </a:rPr>
              <a:t>Dnia 17.11.17 r. klasa  II a wraz z opiekunami –  </a:t>
            </a:r>
            <a:br>
              <a:rPr lang="pl-PL" sz="2000" b="1" dirty="0">
                <a:latin typeface="+mj-lt"/>
                <a:cs typeface="Times New Roman" panose="02020603050405020304" pitchFamily="18" charset="0"/>
              </a:rPr>
            </a:br>
            <a:r>
              <a:rPr lang="pl-PL" sz="2000" b="1" i="1" dirty="0">
                <a:latin typeface="+mj-lt"/>
                <a:cs typeface="Times New Roman" panose="02020603050405020304" pitchFamily="18" charset="0"/>
              </a:rPr>
              <a:t>p. Magdaleną Siwko  i  p. Bogną </a:t>
            </a:r>
            <a:r>
              <a:rPr lang="pl-PL" sz="2000" b="1" i="1" dirty="0" err="1">
                <a:latin typeface="+mj-lt"/>
                <a:cs typeface="Times New Roman" panose="02020603050405020304" pitchFamily="18" charset="0"/>
              </a:rPr>
              <a:t>Makolą</a:t>
            </a:r>
            <a:r>
              <a:rPr lang="pl-PL" sz="2000" b="1" dirty="0">
                <a:latin typeface="+mj-lt"/>
                <a:cs typeface="Times New Roman" panose="02020603050405020304" pitchFamily="18" charset="0"/>
              </a:rPr>
              <a:t>  </a:t>
            </a:r>
            <a:br>
              <a:rPr lang="pl-PL" sz="2000" b="1" dirty="0">
                <a:latin typeface="+mj-lt"/>
                <a:cs typeface="Times New Roman" panose="02020603050405020304" pitchFamily="18" charset="0"/>
              </a:rPr>
            </a:br>
            <a:r>
              <a:rPr lang="pl-PL" sz="2000" b="1" dirty="0">
                <a:latin typeface="+mj-lt"/>
                <a:cs typeface="Times New Roman" panose="02020603050405020304" pitchFamily="18" charset="0"/>
              </a:rPr>
              <a:t>wyjechała na wycieczkę do Suwałk. </a:t>
            </a:r>
            <a:br>
              <a:rPr lang="pl-PL" sz="2000" b="1" dirty="0">
                <a:latin typeface="+mj-lt"/>
                <a:cs typeface="Times New Roman" panose="02020603050405020304" pitchFamily="18" charset="0"/>
              </a:rPr>
            </a:br>
            <a:r>
              <a:rPr lang="pl-PL" sz="2000" b="1" dirty="0">
                <a:latin typeface="+mj-lt"/>
                <a:cs typeface="Times New Roman" panose="02020603050405020304" pitchFamily="18" charset="0"/>
              </a:rPr>
              <a:t>Celem wycieczki była integracja uczniów oraz kształcenie kulturowe.</a:t>
            </a:r>
          </a:p>
          <a:p>
            <a:pPr algn="ctr">
              <a:lnSpc>
                <a:spcPct val="150000"/>
              </a:lnSpc>
            </a:pPr>
            <a:r>
              <a:rPr lang="pl-PL" sz="2000" b="1" dirty="0">
                <a:latin typeface="+mj-lt"/>
                <a:cs typeface="Times New Roman" panose="02020603050405020304" pitchFamily="18" charset="0"/>
              </a:rPr>
              <a:t>Pierwszym punktem wycieczki była lekcja teatralna, na której przedstawione zostały dwa krótkie monodramy  </a:t>
            </a:r>
            <a:br>
              <a:rPr lang="pl-PL" sz="2000" b="1" dirty="0">
                <a:latin typeface="+mj-lt"/>
                <a:cs typeface="Times New Roman" panose="02020603050405020304" pitchFamily="18" charset="0"/>
              </a:rPr>
            </a:br>
            <a:r>
              <a:rPr lang="pl-PL" sz="2000" b="1" dirty="0">
                <a:latin typeface="+mj-lt"/>
                <a:cs typeface="Times New Roman" panose="02020603050405020304" pitchFamily="18" charset="0"/>
              </a:rPr>
              <a:t>„Fabryki Monodramów” wyreżyserowane przez Jolantę Hinc-Mackiewicz. Kolejnym punktem wycieczki była wizyta w kinie na film </a:t>
            </a:r>
            <a:br>
              <a:rPr lang="pl-PL" sz="2000" b="1" dirty="0">
                <a:latin typeface="+mj-lt"/>
                <a:cs typeface="Times New Roman" panose="02020603050405020304" pitchFamily="18" charset="0"/>
              </a:rPr>
            </a:br>
            <a:r>
              <a:rPr lang="pl-PL" sz="2000" b="1" dirty="0">
                <a:latin typeface="+mj-lt"/>
                <a:cs typeface="Times New Roman" panose="02020603050405020304" pitchFamily="18" charset="0"/>
              </a:rPr>
              <a:t>pt. „Listy do M. 3”. Wernisaż fotografii prasowej zakończył wycieczkę.</a:t>
            </a:r>
          </a:p>
        </p:txBody>
      </p:sp>
      <p:pic>
        <p:nvPicPr>
          <p:cNvPr id="7170" name="Picture 2" descr="fot. k. jonderko">
            <a:extLst>
              <a:ext uri="{FF2B5EF4-FFF2-40B4-BE49-F238E27FC236}">
                <a16:creationId xmlns:a16="http://schemas.microsoft.com/office/drawing/2014/main" id="{3941DFBA-35FF-4A8A-9A24-D29E366B8B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82" t="23002" r="2291" b="11372"/>
          <a:stretch/>
        </p:blipFill>
        <p:spPr bwMode="auto">
          <a:xfrm>
            <a:off x="5771215" y="158911"/>
            <a:ext cx="6151580" cy="28541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2" name="Picture 4" descr="fot. sok kongres futurologiczny2">
            <a:extLst>
              <a:ext uri="{FF2B5EF4-FFF2-40B4-BE49-F238E27FC236}">
                <a16:creationId xmlns:a16="http://schemas.microsoft.com/office/drawing/2014/main" id="{8B309979-6B4B-4300-8FBD-32FCEEB9A7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337" r="25685"/>
          <a:stretch/>
        </p:blipFill>
        <p:spPr bwMode="auto">
          <a:xfrm>
            <a:off x="7575829" y="3180881"/>
            <a:ext cx="3522688" cy="35242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2" descr="Znalezione obrazy dla zapytania sp2 olecko">
            <a:extLst>
              <a:ext uri="{FF2B5EF4-FFF2-40B4-BE49-F238E27FC236}">
                <a16:creationId xmlns:a16="http://schemas.microsoft.com/office/drawing/2014/main" id="{DD7E8CCE-861C-4176-B447-D5EE8E66B5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319" y="138688"/>
            <a:ext cx="775536" cy="780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972890"/>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F011C2B1-53BE-4C33-BE8E-DAAFF2072817}"/>
              </a:ext>
            </a:extLst>
          </p:cNvPr>
          <p:cNvSpPr/>
          <p:nvPr/>
        </p:nvSpPr>
        <p:spPr>
          <a:xfrm>
            <a:off x="1023667" y="598890"/>
            <a:ext cx="5087064" cy="954107"/>
          </a:xfrm>
          <a:prstGeom prst="rect">
            <a:avLst/>
          </a:prstGeom>
          <a:noFill/>
        </p:spPr>
        <p:txBody>
          <a:bodyPr wrap="square" lIns="91440" tIns="45720" rIns="91440" bIns="45720">
            <a:spAutoFit/>
          </a:bodyPr>
          <a:lstStyle/>
          <a:p>
            <a:pPr algn="ctr"/>
            <a:r>
              <a:rPr lang="pl-PL" sz="2800" b="1" dirty="0">
                <a:ln w="0"/>
                <a:solidFill>
                  <a:schemeClr val="accent1"/>
                </a:solidFill>
                <a:latin typeface="+mj-lt"/>
              </a:rPr>
              <a:t>Filtrem wyciskane, czyli krople czystej wody</a:t>
            </a:r>
          </a:p>
        </p:txBody>
      </p:sp>
      <p:sp>
        <p:nvSpPr>
          <p:cNvPr id="7" name="pole tekstowe 6">
            <a:extLst>
              <a:ext uri="{FF2B5EF4-FFF2-40B4-BE49-F238E27FC236}">
                <a16:creationId xmlns:a16="http://schemas.microsoft.com/office/drawing/2014/main" id="{8BA23AB1-9F23-403B-BE90-FF77C64BB8D7}"/>
              </a:ext>
            </a:extLst>
          </p:cNvPr>
          <p:cNvSpPr txBox="1"/>
          <p:nvPr/>
        </p:nvSpPr>
        <p:spPr>
          <a:xfrm>
            <a:off x="27586" y="1884725"/>
            <a:ext cx="7079225" cy="3785652"/>
          </a:xfrm>
          <a:prstGeom prst="rect">
            <a:avLst/>
          </a:prstGeom>
          <a:noFill/>
          <a:ln>
            <a:solidFill>
              <a:srgbClr val="0033CC"/>
            </a:solidFill>
          </a:ln>
        </p:spPr>
        <p:txBody>
          <a:bodyPr wrap="square" rtlCol="0">
            <a:spAutoFit/>
          </a:bodyPr>
          <a:lstStyle/>
          <a:p>
            <a:pPr algn="ctr">
              <a:lnSpc>
                <a:spcPct val="150000"/>
              </a:lnSpc>
            </a:pPr>
            <a:r>
              <a:rPr lang="pl-PL" sz="2000" b="1" dirty="0">
                <a:latin typeface="+mj-lt"/>
                <a:cs typeface="Times New Roman" panose="02020603050405020304" pitchFamily="18" charset="0"/>
              </a:rPr>
              <a:t>Dnia 24 listopada 2017r.  w ramach realizowanego w szkole projektu Tygodnia Edukacji Globalnej oddziały gimnazjalne IIID i IIIE realizujące innowację matematyczno-przyrodniczą odbyły wycieczkę </a:t>
            </a:r>
            <a:br>
              <a:rPr lang="pl-PL" sz="2000" b="1" dirty="0">
                <a:latin typeface="+mj-lt"/>
                <a:cs typeface="Times New Roman" panose="02020603050405020304" pitchFamily="18" charset="0"/>
              </a:rPr>
            </a:br>
            <a:r>
              <a:rPr lang="pl-PL" sz="2000" b="1" dirty="0">
                <a:latin typeface="+mj-lt"/>
                <a:cs typeface="Times New Roman" panose="02020603050405020304" pitchFamily="18" charset="0"/>
              </a:rPr>
              <a:t>do oczyszczalni ścieków w Olecku. </a:t>
            </a:r>
          </a:p>
          <a:p>
            <a:pPr algn="ctr">
              <a:lnSpc>
                <a:spcPct val="150000"/>
              </a:lnSpc>
            </a:pPr>
            <a:r>
              <a:rPr lang="pl-PL" sz="2000" b="1" dirty="0">
                <a:latin typeface="+mj-lt"/>
                <a:cs typeface="Times New Roman" panose="02020603050405020304" pitchFamily="18" charset="0"/>
              </a:rPr>
              <a:t>Przewodnikiem po oczyszczalni był  pracownik i nasz rodzic pan Wiesław Klaus, główny technolog Przedsiębiorstwa Wodociągów i Kanalizacji Spółka z o.o. w Olecku. </a:t>
            </a:r>
          </a:p>
          <a:p>
            <a:pPr algn="ctr">
              <a:lnSpc>
                <a:spcPct val="150000"/>
              </a:lnSpc>
            </a:pPr>
            <a:r>
              <a:rPr lang="pl-PL" sz="2000" b="1" dirty="0">
                <a:latin typeface="+mj-lt"/>
                <a:cs typeface="Times New Roman" panose="02020603050405020304" pitchFamily="18" charset="0"/>
              </a:rPr>
              <a:t>Dziękujemy za wsparcie merytoryczne panu Wiesławowi Klaus.</a:t>
            </a:r>
          </a:p>
        </p:txBody>
      </p:sp>
      <p:pic>
        <p:nvPicPr>
          <p:cNvPr id="5122" name="Picture 2" descr="DSCN7566">
            <a:extLst>
              <a:ext uri="{FF2B5EF4-FFF2-40B4-BE49-F238E27FC236}">
                <a16:creationId xmlns:a16="http://schemas.microsoft.com/office/drawing/2014/main" id="{493C63DE-486E-422E-B2EA-360D9B1731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853" t="24834" r="10585" b="6261"/>
          <a:stretch/>
        </p:blipFill>
        <p:spPr bwMode="auto">
          <a:xfrm>
            <a:off x="7330191" y="306722"/>
            <a:ext cx="4675564" cy="31560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4" name="Picture 4" descr="DSCN7569">
            <a:extLst>
              <a:ext uri="{FF2B5EF4-FFF2-40B4-BE49-F238E27FC236}">
                <a16:creationId xmlns:a16="http://schemas.microsoft.com/office/drawing/2014/main" id="{6983F223-2E73-4FD0-99C6-58882F6118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70" t="18687" r="-1"/>
          <a:stretch/>
        </p:blipFill>
        <p:spPr bwMode="auto">
          <a:xfrm>
            <a:off x="7038565" y="3550579"/>
            <a:ext cx="4967191" cy="30001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2" descr="Znalezione obrazy dla zapytania sp2 olecko">
            <a:extLst>
              <a:ext uri="{FF2B5EF4-FFF2-40B4-BE49-F238E27FC236}">
                <a16:creationId xmlns:a16="http://schemas.microsoft.com/office/drawing/2014/main" id="{888A9612-6B3A-440C-9085-B08ED45391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319" y="138688"/>
            <a:ext cx="775536" cy="780099"/>
          </a:xfrm>
          <a:prstGeom prst="rect">
            <a:avLst/>
          </a:prstGeom>
          <a:noFill/>
          <a:extLst>
            <a:ext uri="{909E8E84-426E-40DD-AFC4-6F175D3DCCD1}">
              <a14:hiddenFill xmlns:a14="http://schemas.microsoft.com/office/drawing/2010/main">
                <a:solidFill>
                  <a:srgbClr val="FFFFFF"/>
                </a:solidFill>
              </a14:hiddenFill>
            </a:ext>
          </a:extLst>
        </p:spPr>
      </p:pic>
      <p:sp>
        <p:nvSpPr>
          <p:cNvPr id="2" name="Prostokąt 1">
            <a:extLst>
              <a:ext uri="{FF2B5EF4-FFF2-40B4-BE49-F238E27FC236}">
                <a16:creationId xmlns:a16="http://schemas.microsoft.com/office/drawing/2014/main" id="{866F3513-2A93-478F-9880-7627CCD2D1E1}"/>
              </a:ext>
            </a:extLst>
          </p:cNvPr>
          <p:cNvSpPr/>
          <p:nvPr/>
        </p:nvSpPr>
        <p:spPr>
          <a:xfrm>
            <a:off x="0" y="6296788"/>
            <a:ext cx="7556090" cy="464871"/>
          </a:xfrm>
          <a:prstGeom prst="rect">
            <a:avLst/>
          </a:prstGeom>
        </p:spPr>
        <p:txBody>
          <a:bodyPr wrap="square">
            <a:spAutoFit/>
          </a:bodyPr>
          <a:lstStyle/>
          <a:p>
            <a:pPr algn="ctr">
              <a:lnSpc>
                <a:spcPct val="150000"/>
              </a:lnSpc>
            </a:pPr>
            <a:r>
              <a:rPr lang="pl-PL" b="1" dirty="0">
                <a:solidFill>
                  <a:srgbClr val="FF0000"/>
                </a:solidFill>
                <a:cs typeface="Times New Roman" panose="02020603050405020304" pitchFamily="18" charset="0"/>
              </a:rPr>
              <a:t>Opiekę sprawowali pani Elżbieta Orlik-</a:t>
            </a:r>
            <a:r>
              <a:rPr lang="pl-PL" b="1" dirty="0" err="1">
                <a:solidFill>
                  <a:srgbClr val="FF0000"/>
                </a:solidFill>
                <a:cs typeface="Times New Roman" panose="02020603050405020304" pitchFamily="18" charset="0"/>
              </a:rPr>
              <a:t>Gogacz</a:t>
            </a:r>
            <a:r>
              <a:rPr lang="pl-PL" b="1" dirty="0">
                <a:solidFill>
                  <a:srgbClr val="FF0000"/>
                </a:solidFill>
                <a:cs typeface="Times New Roman" panose="02020603050405020304" pitchFamily="18" charset="0"/>
              </a:rPr>
              <a:t> oraz pan Wojciech </a:t>
            </a:r>
            <a:r>
              <a:rPr lang="pl-PL" b="1" dirty="0" err="1">
                <a:solidFill>
                  <a:srgbClr val="FF0000"/>
                </a:solidFill>
                <a:cs typeface="Times New Roman" panose="02020603050405020304" pitchFamily="18" charset="0"/>
              </a:rPr>
              <a:t>Jegliński</a:t>
            </a:r>
            <a:r>
              <a:rPr lang="pl-PL" b="1" dirty="0">
                <a:solidFill>
                  <a:srgbClr val="FF0000"/>
                </a:solidFill>
                <a:cs typeface="Times New Roman" panose="02020603050405020304" pitchFamily="18" charset="0"/>
              </a:rPr>
              <a:t>. </a:t>
            </a:r>
          </a:p>
        </p:txBody>
      </p:sp>
    </p:spTree>
    <p:extLst>
      <p:ext uri="{BB962C8B-B14F-4D97-AF65-F5344CB8AC3E}">
        <p14:creationId xmlns:p14="http://schemas.microsoft.com/office/powerpoint/2010/main" val="2187228722"/>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A18875F4-3C1A-4332-82FB-8CDE120A685A}"/>
              </a:ext>
            </a:extLst>
          </p:cNvPr>
          <p:cNvSpPr/>
          <p:nvPr/>
        </p:nvSpPr>
        <p:spPr>
          <a:xfrm>
            <a:off x="1158579" y="419009"/>
            <a:ext cx="3698236" cy="954107"/>
          </a:xfrm>
          <a:prstGeom prst="rect">
            <a:avLst/>
          </a:prstGeom>
          <a:noFill/>
        </p:spPr>
        <p:txBody>
          <a:bodyPr wrap="square" lIns="91440" tIns="45720" rIns="91440" bIns="45720">
            <a:spAutoFit/>
          </a:bodyPr>
          <a:lstStyle/>
          <a:p>
            <a:pPr algn="ctr"/>
            <a:r>
              <a:rPr lang="pl-PL" sz="2800" b="1" dirty="0">
                <a:ln w="0"/>
                <a:solidFill>
                  <a:schemeClr val="accent1"/>
                </a:solidFill>
                <a:latin typeface="+mj-lt"/>
              </a:rPr>
              <a:t>Warto dbać o zdrowie </a:t>
            </a:r>
          </a:p>
          <a:p>
            <a:pPr algn="ctr"/>
            <a:r>
              <a:rPr lang="pl-PL" sz="2800" b="1" dirty="0">
                <a:ln w="0"/>
                <a:solidFill>
                  <a:schemeClr val="accent1"/>
                </a:solidFill>
                <a:latin typeface="+mj-lt"/>
              </a:rPr>
              <a:t>i jakość życia</a:t>
            </a:r>
          </a:p>
        </p:txBody>
      </p:sp>
      <p:sp>
        <p:nvSpPr>
          <p:cNvPr id="5" name="pole tekstowe 4">
            <a:extLst>
              <a:ext uri="{FF2B5EF4-FFF2-40B4-BE49-F238E27FC236}">
                <a16:creationId xmlns:a16="http://schemas.microsoft.com/office/drawing/2014/main" id="{9405F287-655E-4F6A-A633-5E51CD8A3443}"/>
              </a:ext>
            </a:extLst>
          </p:cNvPr>
          <p:cNvSpPr txBox="1"/>
          <p:nvPr/>
        </p:nvSpPr>
        <p:spPr>
          <a:xfrm>
            <a:off x="339198" y="1618938"/>
            <a:ext cx="5742710" cy="4662815"/>
          </a:xfrm>
          <a:prstGeom prst="rect">
            <a:avLst/>
          </a:prstGeom>
          <a:noFill/>
          <a:ln>
            <a:solidFill>
              <a:srgbClr val="0033CC"/>
            </a:solidFill>
          </a:ln>
        </p:spPr>
        <p:txBody>
          <a:bodyPr wrap="square" rtlCol="0">
            <a:spAutoFit/>
          </a:bodyPr>
          <a:lstStyle/>
          <a:p>
            <a:pPr algn="ctr">
              <a:lnSpc>
                <a:spcPct val="150000"/>
              </a:lnSpc>
            </a:pPr>
            <a:r>
              <a:rPr lang="pl-PL" b="1" dirty="0">
                <a:latin typeface="+mj-lt"/>
                <a:cs typeface="Times New Roman" panose="02020603050405020304" pitchFamily="18" charset="0"/>
              </a:rPr>
              <a:t>Dnia 27 listopada 2017 roku w naszej szkole odbyło się spotkanie z panią Konstancją </a:t>
            </a:r>
            <a:r>
              <a:rPr lang="pl-PL" b="1" dirty="0" err="1">
                <a:latin typeface="+mj-lt"/>
                <a:cs typeface="Times New Roman" panose="02020603050405020304" pitchFamily="18" charset="0"/>
              </a:rPr>
              <a:t>Tanjgą-Nawrot</a:t>
            </a:r>
            <a:r>
              <a:rPr lang="pl-PL" b="1" dirty="0">
                <a:latin typeface="+mj-lt"/>
                <a:cs typeface="Times New Roman" panose="02020603050405020304" pitchFamily="18" charset="0"/>
              </a:rPr>
              <a:t>, starszym specjalistą ds. integracji życia zawodowego i prywatnego </a:t>
            </a:r>
            <a:br>
              <a:rPr lang="pl-PL" b="1" dirty="0">
                <a:latin typeface="+mj-lt"/>
                <a:cs typeface="Times New Roman" panose="02020603050405020304" pitchFamily="18" charset="0"/>
              </a:rPr>
            </a:br>
            <a:r>
              <a:rPr lang="pl-PL" b="1" dirty="0">
                <a:latin typeface="+mj-lt"/>
                <a:cs typeface="Times New Roman" panose="02020603050405020304" pitchFamily="18" charset="0"/>
              </a:rPr>
              <a:t>w międzynarodowej firmie Deloitte świadczącej usługi</a:t>
            </a:r>
          </a:p>
          <a:p>
            <a:pPr algn="ctr">
              <a:lnSpc>
                <a:spcPct val="150000"/>
              </a:lnSpc>
            </a:pPr>
            <a:r>
              <a:rPr lang="pl-PL" b="1" dirty="0">
                <a:latin typeface="+mj-lt"/>
                <a:cs typeface="Times New Roman" panose="02020603050405020304" pitchFamily="18" charset="0"/>
              </a:rPr>
              <a:t>doradcze i audytorskie.</a:t>
            </a:r>
          </a:p>
          <a:p>
            <a:pPr algn="ctr">
              <a:lnSpc>
                <a:spcPct val="150000"/>
              </a:lnSpc>
            </a:pPr>
            <a:r>
              <a:rPr lang="pl-PL" b="1" dirty="0">
                <a:latin typeface="+mj-lt"/>
                <a:cs typeface="Times New Roman" panose="02020603050405020304" pitchFamily="18" charset="0"/>
              </a:rPr>
              <a:t>Wizyta została zorganizowana w ramach realizowanego </a:t>
            </a:r>
            <a:br>
              <a:rPr lang="pl-PL" b="1" dirty="0">
                <a:latin typeface="+mj-lt"/>
                <a:cs typeface="Times New Roman" panose="02020603050405020304" pitchFamily="18" charset="0"/>
              </a:rPr>
            </a:br>
            <a:r>
              <a:rPr lang="pl-PL" b="1" dirty="0">
                <a:latin typeface="+mj-lt"/>
                <a:cs typeface="Times New Roman" panose="02020603050405020304" pitchFamily="18" charset="0"/>
              </a:rPr>
              <a:t>w szkole projektu ,,Tydzień Edukacji Globalnej‚’.  </a:t>
            </a:r>
            <a:br>
              <a:rPr lang="pl-PL" b="1" dirty="0">
                <a:latin typeface="+mj-lt"/>
                <a:cs typeface="Times New Roman" panose="02020603050405020304" pitchFamily="18" charset="0"/>
              </a:rPr>
            </a:br>
            <a:r>
              <a:rPr lang="pl-PL" b="1" dirty="0">
                <a:latin typeface="+mj-lt"/>
                <a:cs typeface="Times New Roman" panose="02020603050405020304" pitchFamily="18" charset="0"/>
              </a:rPr>
              <a:t>W spotkaniu uczestniczyły klasy 4a i 2c. </a:t>
            </a:r>
          </a:p>
          <a:p>
            <a:pPr algn="ctr">
              <a:lnSpc>
                <a:spcPct val="150000"/>
              </a:lnSpc>
            </a:pPr>
            <a:r>
              <a:rPr lang="pl-PL" b="1" dirty="0">
                <a:latin typeface="+mj-lt"/>
                <a:cs typeface="Times New Roman" panose="02020603050405020304" pitchFamily="18" charset="0"/>
              </a:rPr>
              <a:t>Omawianym tematem był trzeci cel zrównoważonego rozwoju - ,,Dobre zdrowie i jakość życia‚’. Wizytę gości koordynował pan Wojciech </a:t>
            </a:r>
            <a:r>
              <a:rPr lang="pl-PL" b="1" dirty="0" err="1">
                <a:latin typeface="+mj-lt"/>
                <a:cs typeface="Times New Roman" panose="02020603050405020304" pitchFamily="18" charset="0"/>
              </a:rPr>
              <a:t>Jegliński</a:t>
            </a:r>
            <a:r>
              <a:rPr lang="pl-PL" b="1" dirty="0">
                <a:latin typeface="+mj-lt"/>
                <a:cs typeface="Times New Roman" panose="02020603050405020304" pitchFamily="18" charset="0"/>
              </a:rPr>
              <a:t> i dyrektor szkoły. </a:t>
            </a:r>
          </a:p>
        </p:txBody>
      </p:sp>
      <p:pic>
        <p:nvPicPr>
          <p:cNvPr id="6146" name="Picture 2" descr="DSCN7624">
            <a:extLst>
              <a:ext uri="{FF2B5EF4-FFF2-40B4-BE49-F238E27FC236}">
                <a16:creationId xmlns:a16="http://schemas.microsoft.com/office/drawing/2014/main" id="{26CC7994-C275-429E-8155-7309C7E29E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6" t="16611" r="1276" b="10797"/>
          <a:stretch/>
        </p:blipFill>
        <p:spPr bwMode="auto">
          <a:xfrm>
            <a:off x="6081908" y="254833"/>
            <a:ext cx="5726907" cy="31179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8" name="Picture 4" descr="DSCN7612">
            <a:extLst>
              <a:ext uri="{FF2B5EF4-FFF2-40B4-BE49-F238E27FC236}">
                <a16:creationId xmlns:a16="http://schemas.microsoft.com/office/drawing/2014/main" id="{48DA7FCD-F04D-453E-AEF0-5815FC8F7A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211" t="29655" r="20793"/>
          <a:stretch/>
        </p:blipFill>
        <p:spPr bwMode="auto">
          <a:xfrm>
            <a:off x="7315199" y="3372789"/>
            <a:ext cx="3567660" cy="33024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2" descr="Znalezione obrazy dla zapytania sp2 olecko">
            <a:extLst>
              <a:ext uri="{FF2B5EF4-FFF2-40B4-BE49-F238E27FC236}">
                <a16:creationId xmlns:a16="http://schemas.microsoft.com/office/drawing/2014/main" id="{72695297-A843-4C4F-B8D6-7238AF1DB2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319" y="138688"/>
            <a:ext cx="775536" cy="780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677123"/>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dtytuł 2">
            <a:extLst>
              <a:ext uri="{FF2B5EF4-FFF2-40B4-BE49-F238E27FC236}">
                <a16:creationId xmlns:a16="http://schemas.microsoft.com/office/drawing/2014/main" id="{E8497767-CA69-464F-A28D-BEE71F84AA55}"/>
              </a:ext>
            </a:extLst>
          </p:cNvPr>
          <p:cNvSpPr txBox="1">
            <a:spLocks/>
          </p:cNvSpPr>
          <p:nvPr/>
        </p:nvSpPr>
        <p:spPr>
          <a:xfrm>
            <a:off x="316747" y="634855"/>
            <a:ext cx="11660395" cy="27529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pl-PL" sz="6000" dirty="0">
              <a:latin typeface="Algerian" panose="04020705040A02060702" pitchFamily="82" charset="0"/>
            </a:endParaRPr>
          </a:p>
        </p:txBody>
      </p:sp>
      <p:sp>
        <p:nvSpPr>
          <p:cNvPr id="5" name="Podtytuł 2">
            <a:extLst>
              <a:ext uri="{FF2B5EF4-FFF2-40B4-BE49-F238E27FC236}">
                <a16:creationId xmlns:a16="http://schemas.microsoft.com/office/drawing/2014/main" id="{E39120F7-CDC9-48F8-8712-1B8F144FC853}"/>
              </a:ext>
            </a:extLst>
          </p:cNvPr>
          <p:cNvSpPr txBox="1">
            <a:spLocks/>
          </p:cNvSpPr>
          <p:nvPr/>
        </p:nvSpPr>
        <p:spPr>
          <a:xfrm>
            <a:off x="255810" y="634855"/>
            <a:ext cx="11782269" cy="27529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pl-PL" sz="6000" dirty="0">
                <a:latin typeface="Comic Sans MS" panose="030F0702030302020204" pitchFamily="66" charset="0"/>
              </a:rPr>
              <a:t>MAGIA ŚWIĄT</a:t>
            </a:r>
          </a:p>
        </p:txBody>
      </p:sp>
      <p:pic>
        <p:nvPicPr>
          <p:cNvPr id="6" name="Picture 2" descr="Znalezione obrazy dla zapytania sp2 olecko">
            <a:extLst>
              <a:ext uri="{FF2B5EF4-FFF2-40B4-BE49-F238E27FC236}">
                <a16:creationId xmlns:a16="http://schemas.microsoft.com/office/drawing/2014/main" id="{9E8FF855-7D17-4919-9522-A827E96213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748" y="322581"/>
            <a:ext cx="1279317" cy="1286843"/>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Podobny obraz">
            <a:extLst>
              <a:ext uri="{FF2B5EF4-FFF2-40B4-BE49-F238E27FC236}">
                <a16:creationId xmlns:a16="http://schemas.microsoft.com/office/drawing/2014/main" id="{682EBBCB-B873-461A-A40C-564B599F5D4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41740" y="2011318"/>
            <a:ext cx="4852753" cy="4159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92999"/>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D5309454-F8B0-41F4-9A0D-B63FA1ED85DA}"/>
              </a:ext>
            </a:extLst>
          </p:cNvPr>
          <p:cNvSpPr/>
          <p:nvPr/>
        </p:nvSpPr>
        <p:spPr>
          <a:xfrm>
            <a:off x="1203384" y="138688"/>
            <a:ext cx="5581739" cy="954107"/>
          </a:xfrm>
          <a:prstGeom prst="rect">
            <a:avLst/>
          </a:prstGeom>
          <a:noFill/>
        </p:spPr>
        <p:txBody>
          <a:bodyPr wrap="square" lIns="91440" tIns="45720" rIns="91440" bIns="45720">
            <a:spAutoFit/>
          </a:bodyPr>
          <a:lstStyle/>
          <a:p>
            <a:pPr algn="ctr"/>
            <a:r>
              <a:rPr lang="pl-PL" sz="2800" b="1" dirty="0">
                <a:ln w="0"/>
                <a:solidFill>
                  <a:schemeClr val="accent1"/>
                </a:solidFill>
                <a:latin typeface="+mj-lt"/>
              </a:rPr>
              <a:t>I Gminny Konkurs Piosenki Maryjnej</a:t>
            </a:r>
          </a:p>
          <a:p>
            <a:pPr algn="ctr"/>
            <a:r>
              <a:rPr lang="pl-PL" sz="2800" b="1" dirty="0">
                <a:ln w="0"/>
                <a:solidFill>
                  <a:schemeClr val="accent1"/>
                </a:solidFill>
                <a:latin typeface="+mj-lt"/>
              </a:rPr>
              <a:t>„Dla Ciebie Matuchno śpiewam” </a:t>
            </a:r>
          </a:p>
        </p:txBody>
      </p:sp>
      <p:sp>
        <p:nvSpPr>
          <p:cNvPr id="6" name="Symbol zastępczy zawartości 5">
            <a:extLst>
              <a:ext uri="{FF2B5EF4-FFF2-40B4-BE49-F238E27FC236}">
                <a16:creationId xmlns:a16="http://schemas.microsoft.com/office/drawing/2014/main" id="{76533D1B-E689-417A-832E-AE9BF25A229C}"/>
              </a:ext>
            </a:extLst>
          </p:cNvPr>
          <p:cNvSpPr>
            <a:spLocks noGrp="1"/>
          </p:cNvSpPr>
          <p:nvPr>
            <p:ph idx="1"/>
          </p:nvPr>
        </p:nvSpPr>
        <p:spPr>
          <a:xfrm>
            <a:off x="450596" y="1645745"/>
            <a:ext cx="4903033" cy="3799090"/>
          </a:xfrm>
          <a:ln>
            <a:solidFill>
              <a:srgbClr val="0033CC"/>
            </a:solidFill>
          </a:ln>
        </p:spPr>
        <p:txBody>
          <a:bodyPr>
            <a:normAutofit lnSpcReduction="10000"/>
          </a:bodyPr>
          <a:lstStyle/>
          <a:p>
            <a:pPr marL="0" indent="0" algn="ctr">
              <a:lnSpc>
                <a:spcPct val="150000"/>
              </a:lnSpc>
              <a:buNone/>
            </a:pPr>
            <a:r>
              <a:rPr lang="pl-PL" sz="2000" b="1" dirty="0">
                <a:latin typeface="+mj-lt"/>
                <a:cs typeface="Times New Roman" panose="02020603050405020304" pitchFamily="18" charset="0"/>
              </a:rPr>
              <a:t>Odbył się 7 grudnia 2017 r. w Judzikach zaprezentowały się uczennice naszej szkoły:</a:t>
            </a:r>
          </a:p>
          <a:p>
            <a:pPr marL="0" indent="0">
              <a:lnSpc>
                <a:spcPct val="150000"/>
              </a:lnSpc>
            </a:pPr>
            <a:r>
              <a:rPr lang="pl-PL" sz="2000" b="1" i="1" dirty="0">
                <a:latin typeface="+mj-lt"/>
                <a:cs typeface="Times New Roman" panose="02020603050405020304" pitchFamily="18" charset="0"/>
              </a:rPr>
              <a:t>Oliwia Sulima</a:t>
            </a:r>
            <a:r>
              <a:rPr lang="pl-PL" sz="2000" b="1" dirty="0">
                <a:latin typeface="+mj-lt"/>
                <a:cs typeface="Times New Roman" panose="02020603050405020304" pitchFamily="18" charset="0"/>
              </a:rPr>
              <a:t>,   oddział 7a,</a:t>
            </a:r>
          </a:p>
          <a:p>
            <a:pPr marL="0" indent="0">
              <a:lnSpc>
                <a:spcPct val="150000"/>
              </a:lnSpc>
            </a:pPr>
            <a:r>
              <a:rPr lang="pl-PL" sz="2000" b="1" i="1" dirty="0">
                <a:latin typeface="+mj-lt"/>
                <a:cs typeface="Times New Roman" panose="02020603050405020304" pitchFamily="18" charset="0"/>
              </a:rPr>
              <a:t>Anna Bednarska</a:t>
            </a:r>
            <a:r>
              <a:rPr lang="pl-PL" sz="2000" b="1" dirty="0">
                <a:latin typeface="+mj-lt"/>
                <a:cs typeface="Times New Roman" panose="02020603050405020304" pitchFamily="18" charset="0"/>
              </a:rPr>
              <a:t>,   oddział 7b,</a:t>
            </a:r>
          </a:p>
          <a:p>
            <a:pPr marL="0" indent="0">
              <a:lnSpc>
                <a:spcPct val="150000"/>
              </a:lnSpc>
            </a:pPr>
            <a:r>
              <a:rPr lang="pl-PL" sz="2000" b="1" i="1" dirty="0">
                <a:latin typeface="+mj-lt"/>
                <a:cs typeface="Times New Roman" panose="02020603050405020304" pitchFamily="18" charset="0"/>
              </a:rPr>
              <a:t>Wiktoria Daniłowicz</a:t>
            </a:r>
            <a:r>
              <a:rPr lang="pl-PL" sz="2000" b="1" dirty="0">
                <a:latin typeface="+mj-lt"/>
                <a:cs typeface="Times New Roman" panose="02020603050405020304" pitchFamily="18" charset="0"/>
              </a:rPr>
              <a:t>,   oddział 2c gimnazjum.</a:t>
            </a:r>
          </a:p>
          <a:p>
            <a:pPr marL="0" indent="0" algn="ctr">
              <a:lnSpc>
                <a:spcPct val="150000"/>
              </a:lnSpc>
              <a:buNone/>
            </a:pPr>
            <a:r>
              <a:rPr lang="pl-PL" sz="2000" b="1" dirty="0">
                <a:latin typeface="+mj-lt"/>
                <a:cs typeface="Times New Roman" panose="02020603050405020304" pitchFamily="18" charset="0"/>
              </a:rPr>
              <a:t>W eliminacjach uczestniczyło 36 wykonawców. Dziewczęta otrzymały wyróżnienia. </a:t>
            </a:r>
          </a:p>
          <a:p>
            <a:pPr marL="0" indent="0">
              <a:buNone/>
            </a:pPr>
            <a:endParaRPr lang="pl-PL" dirty="0"/>
          </a:p>
        </p:txBody>
      </p:sp>
      <p:sp>
        <p:nvSpPr>
          <p:cNvPr id="7" name="pole tekstowe 6">
            <a:extLst>
              <a:ext uri="{FF2B5EF4-FFF2-40B4-BE49-F238E27FC236}">
                <a16:creationId xmlns:a16="http://schemas.microsoft.com/office/drawing/2014/main" id="{004840BB-047D-4747-A0FD-BD059A507E8C}"/>
              </a:ext>
            </a:extLst>
          </p:cNvPr>
          <p:cNvSpPr txBox="1"/>
          <p:nvPr/>
        </p:nvSpPr>
        <p:spPr>
          <a:xfrm>
            <a:off x="692728" y="5804826"/>
            <a:ext cx="10685510" cy="707886"/>
          </a:xfrm>
          <a:prstGeom prst="rect">
            <a:avLst/>
          </a:prstGeom>
          <a:noFill/>
        </p:spPr>
        <p:txBody>
          <a:bodyPr wrap="square" rtlCol="0">
            <a:spAutoFit/>
          </a:bodyPr>
          <a:lstStyle/>
          <a:p>
            <a:pPr algn="ctr"/>
            <a:r>
              <a:rPr lang="pl-PL" b="1" dirty="0">
                <a:solidFill>
                  <a:srgbClr val="FF0000"/>
                </a:solidFill>
                <a:latin typeface="Times New Roman" panose="02020603050405020304" pitchFamily="18" charset="0"/>
                <a:cs typeface="Times New Roman" panose="02020603050405020304" pitchFamily="18" charset="0"/>
              </a:rPr>
              <a:t>Uczennice zostały przygotowane przez nauczycieli:  </a:t>
            </a:r>
            <a:r>
              <a:rPr lang="pl-PL" sz="2000" b="1" i="1" dirty="0">
                <a:solidFill>
                  <a:srgbClr val="FF0000"/>
                </a:solidFill>
                <a:latin typeface="Times New Roman" panose="02020603050405020304" pitchFamily="18" charset="0"/>
                <a:cs typeface="Times New Roman" panose="02020603050405020304" pitchFamily="18" charset="0"/>
              </a:rPr>
              <a:t>Michała Janiszewskiego  </a:t>
            </a:r>
            <a:r>
              <a:rPr lang="pl-PL" b="1" dirty="0">
                <a:solidFill>
                  <a:srgbClr val="FF0000"/>
                </a:solidFill>
                <a:latin typeface="Times New Roman" panose="02020603050405020304" pitchFamily="18" charset="0"/>
                <a:cs typeface="Times New Roman" panose="02020603050405020304" pitchFamily="18" charset="0"/>
              </a:rPr>
              <a:t>oraz  </a:t>
            </a:r>
            <a:r>
              <a:rPr lang="pl-PL" sz="2000" b="1" i="1" dirty="0">
                <a:solidFill>
                  <a:srgbClr val="FF0000"/>
                </a:solidFill>
                <a:latin typeface="Times New Roman" panose="02020603050405020304" pitchFamily="18" charset="0"/>
                <a:cs typeface="Times New Roman" panose="02020603050405020304" pitchFamily="18" charset="0"/>
              </a:rPr>
              <a:t>Katarzynę Kozłowską</a:t>
            </a:r>
            <a:r>
              <a:rPr lang="pl-PL" b="1" dirty="0">
                <a:solidFill>
                  <a:srgbClr val="FF0000"/>
                </a:solidFill>
                <a:latin typeface="Times New Roman" panose="02020603050405020304" pitchFamily="18" charset="0"/>
                <a:cs typeface="Times New Roman" panose="02020603050405020304" pitchFamily="18" charset="0"/>
              </a:rPr>
              <a:t>.</a:t>
            </a:r>
          </a:p>
        </p:txBody>
      </p:sp>
      <p:pic>
        <p:nvPicPr>
          <p:cNvPr id="8194" name="Picture 2" descr="http://gim2.olecko.edu.pl/gim2_pliki/dok2018/ta715.jpg">
            <a:extLst>
              <a:ext uri="{FF2B5EF4-FFF2-40B4-BE49-F238E27FC236}">
                <a16:creationId xmlns:a16="http://schemas.microsoft.com/office/drawing/2014/main" id="{9FAB62CC-3520-425D-9859-D41629D597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069"/>
          <a:stretch/>
        </p:blipFill>
        <p:spPr bwMode="auto">
          <a:xfrm>
            <a:off x="5626112" y="1645745"/>
            <a:ext cx="6193065" cy="32033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2" descr="Znalezione obrazy dla zapytania sp2 olecko">
            <a:extLst>
              <a:ext uri="{FF2B5EF4-FFF2-40B4-BE49-F238E27FC236}">
                <a16:creationId xmlns:a16="http://schemas.microsoft.com/office/drawing/2014/main" id="{6AFC2200-05F9-47A8-9E20-60808E7EA9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319" y="138688"/>
            <a:ext cx="775536" cy="780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361476"/>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46DFC77E-D769-419E-A66D-3D320A1E4984}"/>
              </a:ext>
            </a:extLst>
          </p:cNvPr>
          <p:cNvSpPr/>
          <p:nvPr/>
        </p:nvSpPr>
        <p:spPr>
          <a:xfrm>
            <a:off x="541341" y="329066"/>
            <a:ext cx="4975840" cy="954107"/>
          </a:xfrm>
          <a:prstGeom prst="rect">
            <a:avLst/>
          </a:prstGeom>
          <a:noFill/>
        </p:spPr>
        <p:txBody>
          <a:bodyPr wrap="square" lIns="91440" tIns="45720" rIns="91440" bIns="45720">
            <a:spAutoFit/>
          </a:bodyPr>
          <a:lstStyle/>
          <a:p>
            <a:pPr algn="ctr"/>
            <a:r>
              <a:rPr lang="pl-PL" sz="2800" b="1" dirty="0">
                <a:ln w="0"/>
                <a:solidFill>
                  <a:schemeClr val="accent1"/>
                </a:solidFill>
                <a:latin typeface="+mj-lt"/>
              </a:rPr>
              <a:t>Magiczny dzień Bożonarodzeniowych życzeń</a:t>
            </a:r>
          </a:p>
        </p:txBody>
      </p:sp>
      <p:pic>
        <p:nvPicPr>
          <p:cNvPr id="1026" name="Picture 2" descr="dscn8238">
            <a:extLst>
              <a:ext uri="{FF2B5EF4-FFF2-40B4-BE49-F238E27FC236}">
                <a16:creationId xmlns:a16="http://schemas.microsoft.com/office/drawing/2014/main" id="{4956E024-AB79-40B2-9CFE-D1EBD70F5E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256" t="17462" b="4559"/>
          <a:stretch/>
        </p:blipFill>
        <p:spPr bwMode="auto">
          <a:xfrm>
            <a:off x="6611463" y="3196279"/>
            <a:ext cx="4643168" cy="32426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dscn8336">
            <a:extLst>
              <a:ext uri="{FF2B5EF4-FFF2-40B4-BE49-F238E27FC236}">
                <a16:creationId xmlns:a16="http://schemas.microsoft.com/office/drawing/2014/main" id="{D43F2A1C-9F5E-4CDE-A16C-936BED8855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767" t="9408" b="16469"/>
          <a:stretch/>
        </p:blipFill>
        <p:spPr bwMode="auto">
          <a:xfrm>
            <a:off x="7593716" y="329065"/>
            <a:ext cx="4389669" cy="28631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pole tekstowe 5">
            <a:extLst>
              <a:ext uri="{FF2B5EF4-FFF2-40B4-BE49-F238E27FC236}">
                <a16:creationId xmlns:a16="http://schemas.microsoft.com/office/drawing/2014/main" id="{1E51D64B-5BC4-40C8-8EC5-584506126999}"/>
              </a:ext>
            </a:extLst>
          </p:cNvPr>
          <p:cNvSpPr txBox="1"/>
          <p:nvPr/>
        </p:nvSpPr>
        <p:spPr>
          <a:xfrm>
            <a:off x="250160" y="1788333"/>
            <a:ext cx="6070123" cy="2542363"/>
          </a:xfrm>
          <a:prstGeom prst="rect">
            <a:avLst/>
          </a:prstGeom>
          <a:noFill/>
          <a:ln>
            <a:solidFill>
              <a:srgbClr val="0033CC"/>
            </a:solidFill>
          </a:ln>
        </p:spPr>
        <p:txBody>
          <a:bodyPr wrap="square" rtlCol="0">
            <a:spAutoFit/>
          </a:bodyPr>
          <a:lstStyle/>
          <a:p>
            <a:pPr algn="ctr">
              <a:lnSpc>
                <a:spcPct val="150000"/>
              </a:lnSpc>
            </a:pPr>
            <a:r>
              <a:rPr lang="pl-PL" b="1" dirty="0">
                <a:latin typeface="+mj-lt"/>
                <a:cs typeface="Times New Roman" panose="02020603050405020304" pitchFamily="18" charset="0"/>
              </a:rPr>
              <a:t>Święta Bożego Narodzenia są dla wszystkich  szczególnym przeżyciem, to czas kiedy wszyscy stają się dla siebie bardziej życzliwi, milsi i zapominają o wszelkich sporach i waśniach. </a:t>
            </a:r>
            <a:br>
              <a:rPr lang="pl-PL" b="1" dirty="0">
                <a:latin typeface="+mj-lt"/>
                <a:cs typeface="Times New Roman" panose="02020603050405020304" pitchFamily="18" charset="0"/>
              </a:rPr>
            </a:br>
            <a:r>
              <a:rPr lang="pl-PL" b="1" dirty="0">
                <a:latin typeface="+mj-lt"/>
                <a:cs typeface="Times New Roman" panose="02020603050405020304" pitchFamily="18" charset="0"/>
              </a:rPr>
              <a:t>Aby podkreślić wyjątkowy charakter tych świąt, uczniowie naszej szkoły tradycyjnie jak co roku wystawili Jasełka Bożonarodzeniowe pt.: „Pastuszek i wielki Rozbójnik”. </a:t>
            </a:r>
          </a:p>
        </p:txBody>
      </p:sp>
      <p:sp>
        <p:nvSpPr>
          <p:cNvPr id="7" name="pole tekstowe 6">
            <a:extLst>
              <a:ext uri="{FF2B5EF4-FFF2-40B4-BE49-F238E27FC236}">
                <a16:creationId xmlns:a16="http://schemas.microsoft.com/office/drawing/2014/main" id="{A2966E0B-30C5-4407-A231-CCE92C6C523A}"/>
              </a:ext>
            </a:extLst>
          </p:cNvPr>
          <p:cNvSpPr txBox="1"/>
          <p:nvPr/>
        </p:nvSpPr>
        <p:spPr>
          <a:xfrm>
            <a:off x="527487" y="4895911"/>
            <a:ext cx="5549493" cy="615553"/>
          </a:xfrm>
          <a:prstGeom prst="rect">
            <a:avLst/>
          </a:prstGeom>
          <a:noFill/>
        </p:spPr>
        <p:txBody>
          <a:bodyPr wrap="square" rtlCol="0">
            <a:spAutoFit/>
          </a:bodyPr>
          <a:lstStyle/>
          <a:p>
            <a:pPr algn="ctr"/>
            <a:r>
              <a:rPr lang="pl-PL" sz="1700" dirty="0">
                <a:solidFill>
                  <a:srgbClr val="FF0000"/>
                </a:solidFill>
                <a:latin typeface="Times New Roman" panose="02020603050405020304" pitchFamily="18" charset="0"/>
                <a:cs typeface="Times New Roman" panose="02020603050405020304" pitchFamily="18" charset="0"/>
              </a:rPr>
              <a:t>Dziękujemy wszystkim, którzy przyczynili się </a:t>
            </a:r>
            <a:br>
              <a:rPr lang="pl-PL" sz="1700" dirty="0">
                <a:solidFill>
                  <a:srgbClr val="FF0000"/>
                </a:solidFill>
                <a:latin typeface="Times New Roman" panose="02020603050405020304" pitchFamily="18" charset="0"/>
                <a:cs typeface="Times New Roman" panose="02020603050405020304" pitchFamily="18" charset="0"/>
              </a:rPr>
            </a:br>
            <a:r>
              <a:rPr lang="pl-PL" sz="1700" dirty="0">
                <a:solidFill>
                  <a:srgbClr val="FF0000"/>
                </a:solidFill>
                <a:latin typeface="Times New Roman" panose="02020603050405020304" pitchFamily="18" charset="0"/>
                <a:cs typeface="Times New Roman" panose="02020603050405020304" pitchFamily="18" charset="0"/>
              </a:rPr>
              <a:t>do uświetnienia naszej uroczystości.</a:t>
            </a:r>
          </a:p>
        </p:txBody>
      </p:sp>
      <p:pic>
        <p:nvPicPr>
          <p:cNvPr id="11" name="Picture 2" descr="Znalezione obrazy dla zapytania sp2 olecko">
            <a:extLst>
              <a:ext uri="{FF2B5EF4-FFF2-40B4-BE49-F238E27FC236}">
                <a16:creationId xmlns:a16="http://schemas.microsoft.com/office/drawing/2014/main" id="{32E0961C-00A9-44A0-AA79-06574797F6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573" y="73068"/>
            <a:ext cx="775536" cy="780099"/>
          </a:xfrm>
          <a:prstGeom prst="rect">
            <a:avLst/>
          </a:prstGeom>
          <a:noFill/>
          <a:extLst>
            <a:ext uri="{909E8E84-426E-40DD-AFC4-6F175D3DCCD1}">
              <a14:hiddenFill xmlns:a14="http://schemas.microsoft.com/office/drawing/2010/main">
                <a:solidFill>
                  <a:srgbClr val="FFFFFF"/>
                </a:solidFill>
              </a14:hiddenFill>
            </a:ext>
          </a:extLst>
        </p:spPr>
      </p:pic>
      <p:sp>
        <p:nvSpPr>
          <p:cNvPr id="8" name="Prostokąt 7"/>
          <p:cNvSpPr/>
          <p:nvPr/>
        </p:nvSpPr>
        <p:spPr>
          <a:xfrm>
            <a:off x="837873" y="5902873"/>
            <a:ext cx="4338047" cy="400110"/>
          </a:xfrm>
          <a:prstGeom prst="rect">
            <a:avLst/>
          </a:prstGeom>
        </p:spPr>
        <p:txBody>
          <a:bodyPr wrap="none">
            <a:spAutoFit/>
          </a:bodyPr>
          <a:lstStyle/>
          <a:p>
            <a:r>
              <a:rPr lang="pl-PL" b="1" dirty="0">
                <a:solidFill>
                  <a:srgbClr val="FF0000"/>
                </a:solidFill>
                <a:latin typeface="Times New Roman" panose="02020603050405020304" pitchFamily="18" charset="0"/>
                <a:cs typeface="Times New Roman" panose="02020603050405020304" pitchFamily="18" charset="0"/>
              </a:rPr>
              <a:t>Przygotowanie: pan  </a:t>
            </a:r>
            <a:r>
              <a:rPr lang="pl-PL" sz="2000" b="1" i="1" dirty="0">
                <a:solidFill>
                  <a:srgbClr val="FF0000"/>
                </a:solidFill>
                <a:latin typeface="Times New Roman" panose="02020603050405020304" pitchFamily="18" charset="0"/>
                <a:cs typeface="Times New Roman" panose="02020603050405020304" pitchFamily="18" charset="0"/>
              </a:rPr>
              <a:t>Michał Janiszewski</a:t>
            </a:r>
            <a:endParaRPr lang="pl-PL" dirty="0"/>
          </a:p>
        </p:txBody>
      </p:sp>
    </p:spTree>
    <p:extLst>
      <p:ext uri="{BB962C8B-B14F-4D97-AF65-F5344CB8AC3E}">
        <p14:creationId xmlns:p14="http://schemas.microsoft.com/office/powerpoint/2010/main" val="1512784834"/>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Znalezione obrazy dla zapytania sp2 olecko">
            <a:extLst>
              <a:ext uri="{FF2B5EF4-FFF2-40B4-BE49-F238E27FC236}">
                <a16:creationId xmlns:a16="http://schemas.microsoft.com/office/drawing/2014/main" id="{5B4129FD-E5C5-4076-9182-683F7986F9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73" y="73068"/>
            <a:ext cx="775536" cy="780099"/>
          </a:xfrm>
          <a:prstGeom prst="rect">
            <a:avLst/>
          </a:prstGeom>
          <a:noFill/>
          <a:extLst>
            <a:ext uri="{909E8E84-426E-40DD-AFC4-6F175D3DCCD1}">
              <a14:hiddenFill xmlns:a14="http://schemas.microsoft.com/office/drawing/2010/main">
                <a:solidFill>
                  <a:srgbClr val="FFFFFF"/>
                </a:solidFill>
              </a14:hiddenFill>
            </a:ext>
          </a:extLst>
        </p:spPr>
      </p:pic>
      <p:sp>
        <p:nvSpPr>
          <p:cNvPr id="5" name="Prostokąt 4">
            <a:extLst>
              <a:ext uri="{FF2B5EF4-FFF2-40B4-BE49-F238E27FC236}">
                <a16:creationId xmlns:a16="http://schemas.microsoft.com/office/drawing/2014/main" id="{EB9C8A36-2BD3-4D55-82CC-A7469B247AF1}"/>
              </a:ext>
            </a:extLst>
          </p:cNvPr>
          <p:cNvSpPr/>
          <p:nvPr/>
        </p:nvSpPr>
        <p:spPr>
          <a:xfrm>
            <a:off x="781184" y="376112"/>
            <a:ext cx="4975840" cy="954107"/>
          </a:xfrm>
          <a:prstGeom prst="rect">
            <a:avLst/>
          </a:prstGeom>
          <a:noFill/>
        </p:spPr>
        <p:txBody>
          <a:bodyPr wrap="square" lIns="91440" tIns="45720" rIns="91440" bIns="45720">
            <a:spAutoFit/>
          </a:bodyPr>
          <a:lstStyle/>
          <a:p>
            <a:pPr algn="ctr"/>
            <a:r>
              <a:rPr lang="pl-PL" sz="2800" b="1" dirty="0">
                <a:ln w="0"/>
                <a:solidFill>
                  <a:schemeClr val="accent1"/>
                </a:solidFill>
                <a:latin typeface="+mj-lt"/>
                <a:cs typeface="Times New Roman" panose="02020603050405020304" pitchFamily="18" charset="0"/>
              </a:rPr>
              <a:t>Apel z okazji Świąt Bożego Narodzenia</a:t>
            </a:r>
          </a:p>
        </p:txBody>
      </p:sp>
      <p:pic>
        <p:nvPicPr>
          <p:cNvPr id="11266" name="Picture 2" descr="dscn8444">
            <a:extLst>
              <a:ext uri="{FF2B5EF4-FFF2-40B4-BE49-F238E27FC236}">
                <a16:creationId xmlns:a16="http://schemas.microsoft.com/office/drawing/2014/main" id="{7640EC4A-3FB1-4040-BB5E-43530F8FD7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8427" y="73070"/>
            <a:ext cx="4398676" cy="32990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268" name="Picture 4" descr="dscn8460">
            <a:extLst>
              <a:ext uri="{FF2B5EF4-FFF2-40B4-BE49-F238E27FC236}">
                <a16:creationId xmlns:a16="http://schemas.microsoft.com/office/drawing/2014/main" id="{9360CBB1-EE53-4FF9-AB99-D1DA67F5E2B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174" t="24267" r="8671"/>
          <a:stretch/>
        </p:blipFill>
        <p:spPr bwMode="auto">
          <a:xfrm>
            <a:off x="7185285" y="3438092"/>
            <a:ext cx="5006715" cy="34199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pole tekstowe 5">
            <a:extLst>
              <a:ext uri="{FF2B5EF4-FFF2-40B4-BE49-F238E27FC236}">
                <a16:creationId xmlns:a16="http://schemas.microsoft.com/office/drawing/2014/main" id="{F91D60AF-6B75-48D2-A987-40C613ED7CBB}"/>
              </a:ext>
            </a:extLst>
          </p:cNvPr>
          <p:cNvSpPr txBox="1"/>
          <p:nvPr/>
        </p:nvSpPr>
        <p:spPr>
          <a:xfrm>
            <a:off x="166255" y="1300756"/>
            <a:ext cx="7134197" cy="3277820"/>
          </a:xfrm>
          <a:prstGeom prst="rect">
            <a:avLst/>
          </a:prstGeom>
          <a:noFill/>
          <a:ln>
            <a:solidFill>
              <a:srgbClr val="0033CC"/>
            </a:solidFill>
          </a:ln>
        </p:spPr>
        <p:txBody>
          <a:bodyPr wrap="square" rtlCol="0">
            <a:spAutoFit/>
          </a:bodyPr>
          <a:lstStyle/>
          <a:p>
            <a:pPr algn="just"/>
            <a:r>
              <a:rPr lang="pl-PL" b="1" dirty="0">
                <a:latin typeface="+mj-lt"/>
                <a:cs typeface="Times New Roman" panose="02020603050405020304" pitchFamily="18" charset="0"/>
              </a:rPr>
              <a:t>Dzień 22 grudnia 2017 roku w Szkole Podstawowej nr 2 im. Mikołaja Kopernika w Olecku przebiegał w gwiazdkowej – niezwykle urokliwej                               i przyjaznej atmosferze.</a:t>
            </a:r>
          </a:p>
          <a:p>
            <a:pPr algn="just"/>
            <a:r>
              <a:rPr lang="pl-PL" b="1" dirty="0">
                <a:latin typeface="+mj-lt"/>
                <a:cs typeface="Times New Roman" panose="02020603050405020304" pitchFamily="18" charset="0"/>
              </a:rPr>
              <a:t>Uroczystość rozpoczęła się wspólnym śpiewaniem kolęd i pastorałek.</a:t>
            </a:r>
          </a:p>
          <a:p>
            <a:pPr algn="just"/>
            <a:r>
              <a:rPr lang="pl-PL" b="1" dirty="0">
                <a:latin typeface="+mj-lt"/>
                <a:cs typeface="Times New Roman" panose="02020603050405020304" pitchFamily="18" charset="0"/>
              </a:rPr>
              <a:t>Następnie wręczono nagrody laureatom konkursów świątecznych:</a:t>
            </a:r>
          </a:p>
          <a:p>
            <a:pPr>
              <a:lnSpc>
                <a:spcPct val="150000"/>
              </a:lnSpc>
            </a:pPr>
            <a:r>
              <a:rPr lang="pl-PL" b="1" dirty="0">
                <a:ln w="0"/>
                <a:latin typeface="+mj-lt"/>
              </a:rPr>
              <a:t>Konkurs na „Najładniejszą kartkę świąteczną”</a:t>
            </a:r>
          </a:p>
          <a:p>
            <a:r>
              <a:rPr lang="pl-PL" dirty="0">
                <a:latin typeface="+mj-lt"/>
                <a:cs typeface="Times New Roman" panose="02020603050405020304" pitchFamily="18" charset="0"/>
              </a:rPr>
              <a:t>I miejsce   –   </a:t>
            </a:r>
            <a:r>
              <a:rPr lang="pl-PL" i="1" dirty="0">
                <a:latin typeface="+mj-lt"/>
                <a:cs typeface="Times New Roman" panose="02020603050405020304" pitchFamily="18" charset="0"/>
              </a:rPr>
              <a:t>Agnieszka </a:t>
            </a:r>
            <a:r>
              <a:rPr lang="pl-PL" i="1" dirty="0" err="1">
                <a:latin typeface="+mj-lt"/>
                <a:cs typeface="Times New Roman" panose="02020603050405020304" pitchFamily="18" charset="0"/>
              </a:rPr>
              <a:t>Świerzbin</a:t>
            </a:r>
            <a:r>
              <a:rPr lang="pl-PL" i="1" dirty="0">
                <a:latin typeface="+mj-lt"/>
                <a:cs typeface="Times New Roman" panose="02020603050405020304" pitchFamily="18" charset="0"/>
              </a:rPr>
              <a:t>  </a:t>
            </a:r>
            <a:r>
              <a:rPr lang="pl-PL" dirty="0">
                <a:latin typeface="+mj-lt"/>
                <a:cs typeface="Times New Roman" panose="02020603050405020304" pitchFamily="18" charset="0"/>
              </a:rPr>
              <a:t>3 d</a:t>
            </a:r>
          </a:p>
          <a:p>
            <a:r>
              <a:rPr lang="pl-PL" dirty="0">
                <a:latin typeface="+mj-lt"/>
                <a:cs typeface="Times New Roman" panose="02020603050405020304" pitchFamily="18" charset="0"/>
              </a:rPr>
              <a:t>II miejsce  –   </a:t>
            </a:r>
            <a:r>
              <a:rPr lang="pl-PL" i="1" dirty="0">
                <a:latin typeface="+mj-lt"/>
                <a:cs typeface="Times New Roman" panose="02020603050405020304" pitchFamily="18" charset="0"/>
              </a:rPr>
              <a:t>Aleksandra Lachowicz</a:t>
            </a:r>
            <a:r>
              <a:rPr lang="pl-PL" dirty="0">
                <a:latin typeface="+mj-lt"/>
                <a:cs typeface="Times New Roman" panose="02020603050405020304" pitchFamily="18" charset="0"/>
              </a:rPr>
              <a:t>  i  </a:t>
            </a:r>
            <a:r>
              <a:rPr lang="pl-PL" i="1" dirty="0">
                <a:latin typeface="+mj-lt"/>
                <a:cs typeface="Times New Roman" panose="02020603050405020304" pitchFamily="18" charset="0"/>
              </a:rPr>
              <a:t>Gabriela Iwanowska  </a:t>
            </a:r>
            <a:r>
              <a:rPr lang="pl-PL" dirty="0">
                <a:latin typeface="+mj-lt"/>
                <a:cs typeface="Times New Roman" panose="02020603050405020304" pitchFamily="18" charset="0"/>
              </a:rPr>
              <a:t>3 d</a:t>
            </a:r>
            <a:br>
              <a:rPr lang="pl-PL" dirty="0">
                <a:latin typeface="+mj-lt"/>
                <a:cs typeface="Times New Roman" panose="02020603050405020304" pitchFamily="18" charset="0"/>
              </a:rPr>
            </a:br>
            <a:r>
              <a:rPr lang="pl-PL" dirty="0">
                <a:latin typeface="+mj-lt"/>
                <a:cs typeface="Times New Roman" panose="02020603050405020304" pitchFamily="18" charset="0"/>
              </a:rPr>
              <a:t>III miejsce   –   </a:t>
            </a:r>
            <a:r>
              <a:rPr lang="pl-PL" i="1" dirty="0">
                <a:latin typeface="+mj-lt"/>
                <a:cs typeface="Times New Roman" panose="02020603050405020304" pitchFamily="18" charset="0"/>
              </a:rPr>
              <a:t>Daria </a:t>
            </a:r>
            <a:r>
              <a:rPr lang="pl-PL" i="1" dirty="0" err="1">
                <a:latin typeface="+mj-lt"/>
                <a:cs typeface="Times New Roman" panose="02020603050405020304" pitchFamily="18" charset="0"/>
              </a:rPr>
              <a:t>Dwojakowska</a:t>
            </a:r>
            <a:r>
              <a:rPr lang="pl-PL" i="1" dirty="0">
                <a:latin typeface="+mj-lt"/>
                <a:cs typeface="Times New Roman" panose="02020603050405020304" pitchFamily="18" charset="0"/>
              </a:rPr>
              <a:t>  </a:t>
            </a:r>
            <a:r>
              <a:rPr lang="pl-PL" dirty="0">
                <a:latin typeface="+mj-lt"/>
                <a:cs typeface="Times New Roman" panose="02020603050405020304" pitchFamily="18" charset="0"/>
              </a:rPr>
              <a:t>3 d</a:t>
            </a:r>
            <a:endParaRPr lang="pl-PL" b="1" dirty="0">
              <a:ln w="0"/>
              <a:latin typeface="+mj-lt"/>
            </a:endParaRPr>
          </a:p>
          <a:p>
            <a:r>
              <a:rPr lang="pl-PL" b="1" dirty="0">
                <a:ln w="0"/>
                <a:latin typeface="+mj-lt"/>
              </a:rPr>
              <a:t>Konkurs na „Najładniejszą Śnieżynkę” </a:t>
            </a:r>
            <a:r>
              <a:rPr lang="pl-PL" i="1" dirty="0">
                <a:ln w="0"/>
                <a:latin typeface="+mj-lt"/>
              </a:rPr>
              <a:t>– łącznicy biblioteczni</a:t>
            </a:r>
          </a:p>
          <a:p>
            <a:r>
              <a:rPr lang="pl-PL" b="1" dirty="0">
                <a:ln w="0"/>
                <a:latin typeface="+mj-lt"/>
              </a:rPr>
              <a:t>Konkurs na „Najładniejszy stroik”</a:t>
            </a:r>
            <a:r>
              <a:rPr lang="pl-PL" i="1" dirty="0">
                <a:ln w="0"/>
                <a:latin typeface="+mj-lt"/>
              </a:rPr>
              <a:t> – łącznicy biblioteczni</a:t>
            </a:r>
            <a:endParaRPr lang="pl-PL" dirty="0">
              <a:latin typeface="+mj-lt"/>
            </a:endParaRPr>
          </a:p>
        </p:txBody>
      </p:sp>
      <p:sp>
        <p:nvSpPr>
          <p:cNvPr id="7" name="pole tekstowe 6">
            <a:extLst>
              <a:ext uri="{FF2B5EF4-FFF2-40B4-BE49-F238E27FC236}">
                <a16:creationId xmlns:a16="http://schemas.microsoft.com/office/drawing/2014/main" id="{231B5D2C-B170-472B-8977-BE26B2E383E0}"/>
              </a:ext>
            </a:extLst>
          </p:cNvPr>
          <p:cNvSpPr txBox="1"/>
          <p:nvPr/>
        </p:nvSpPr>
        <p:spPr>
          <a:xfrm>
            <a:off x="166255" y="4929611"/>
            <a:ext cx="7019030" cy="1661993"/>
          </a:xfrm>
          <a:prstGeom prst="rect">
            <a:avLst/>
          </a:prstGeom>
          <a:noFill/>
        </p:spPr>
        <p:txBody>
          <a:bodyPr wrap="square" rtlCol="0">
            <a:spAutoFit/>
          </a:bodyPr>
          <a:lstStyle/>
          <a:p>
            <a:pPr algn="ctr">
              <a:lnSpc>
                <a:spcPct val="150000"/>
              </a:lnSpc>
            </a:pPr>
            <a:r>
              <a:rPr lang="pl-PL" sz="1700" b="1" dirty="0">
                <a:solidFill>
                  <a:srgbClr val="FF0000"/>
                </a:solidFill>
                <a:latin typeface="Times New Roman" panose="02020603050405020304" pitchFamily="18" charset="0"/>
                <a:cs typeface="Times New Roman" panose="02020603050405020304" pitchFamily="18" charset="0"/>
              </a:rPr>
              <a:t>Świąteczny dzień zwieńczyły spotkania wigilijne uczniów </a:t>
            </a:r>
            <a:br>
              <a:rPr lang="pl-PL" sz="1700" b="1" dirty="0">
                <a:solidFill>
                  <a:srgbClr val="FF0000"/>
                </a:solidFill>
                <a:latin typeface="Times New Roman" panose="02020603050405020304" pitchFamily="18" charset="0"/>
                <a:cs typeface="Times New Roman" panose="02020603050405020304" pitchFamily="18" charset="0"/>
              </a:rPr>
            </a:br>
            <a:r>
              <a:rPr lang="pl-PL" sz="1700" b="1" dirty="0">
                <a:solidFill>
                  <a:srgbClr val="FF0000"/>
                </a:solidFill>
                <a:latin typeface="Times New Roman" panose="02020603050405020304" pitchFamily="18" charset="0"/>
                <a:cs typeface="Times New Roman" panose="02020603050405020304" pitchFamily="18" charset="0"/>
              </a:rPr>
              <a:t>z wychowawcami i rodzicami. Podniosłym chwilom towarzyszyły życzenia, kolędowanie i symboliczne, często własnoręcznie wykonane upominki.</a:t>
            </a:r>
          </a:p>
        </p:txBody>
      </p:sp>
    </p:spTree>
    <p:extLst>
      <p:ext uri="{BB962C8B-B14F-4D97-AF65-F5344CB8AC3E}">
        <p14:creationId xmlns:p14="http://schemas.microsoft.com/office/powerpoint/2010/main" val="2269445968"/>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Znalezione obrazy dla zapytania sp2 olecko">
            <a:extLst>
              <a:ext uri="{FF2B5EF4-FFF2-40B4-BE49-F238E27FC236}">
                <a16:creationId xmlns:a16="http://schemas.microsoft.com/office/drawing/2014/main" id="{7D45846A-9915-4BAD-A071-2E6423966F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748" y="322581"/>
            <a:ext cx="1279317" cy="1286843"/>
          </a:xfrm>
          <a:prstGeom prst="rect">
            <a:avLst/>
          </a:prstGeom>
          <a:noFill/>
          <a:extLst>
            <a:ext uri="{909E8E84-426E-40DD-AFC4-6F175D3DCCD1}">
              <a14:hiddenFill xmlns:a14="http://schemas.microsoft.com/office/drawing/2010/main">
                <a:solidFill>
                  <a:srgbClr val="FFFFFF"/>
                </a:solidFill>
              </a14:hiddenFill>
            </a:ext>
          </a:extLst>
        </p:spPr>
      </p:pic>
      <p:sp>
        <p:nvSpPr>
          <p:cNvPr id="5" name="Podtytuł 2">
            <a:extLst>
              <a:ext uri="{FF2B5EF4-FFF2-40B4-BE49-F238E27FC236}">
                <a16:creationId xmlns:a16="http://schemas.microsoft.com/office/drawing/2014/main" id="{3B1E1B99-E2AB-4AAB-9376-EC9A58B96E00}"/>
              </a:ext>
            </a:extLst>
          </p:cNvPr>
          <p:cNvSpPr txBox="1">
            <a:spLocks/>
          </p:cNvSpPr>
          <p:nvPr/>
        </p:nvSpPr>
        <p:spPr>
          <a:xfrm>
            <a:off x="255810" y="1266940"/>
            <a:ext cx="11782269" cy="27529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pl-PL" sz="6000" dirty="0">
                <a:latin typeface="Comic Sans MS" panose="030F0702030302020204" pitchFamily="66" charset="0"/>
              </a:rPr>
              <a:t>EGZAMIN PRÓBNY</a:t>
            </a:r>
          </a:p>
        </p:txBody>
      </p:sp>
      <p:pic>
        <p:nvPicPr>
          <p:cNvPr id="13314" name="Picture 2" descr="Znalezione obrazy dla zapytania egzamin gify ruchome">
            <a:extLst>
              <a:ext uri="{FF2B5EF4-FFF2-40B4-BE49-F238E27FC236}">
                <a16:creationId xmlns:a16="http://schemas.microsoft.com/office/drawing/2014/main" id="{E7442C88-C447-47AA-98B9-236FDE6724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938" y="3158475"/>
            <a:ext cx="2791215" cy="2947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775066"/>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09530DD1-5569-4244-8B3B-1DDC49CA14EC}"/>
              </a:ext>
            </a:extLst>
          </p:cNvPr>
          <p:cNvSpPr/>
          <p:nvPr/>
        </p:nvSpPr>
        <p:spPr>
          <a:xfrm>
            <a:off x="354366" y="239126"/>
            <a:ext cx="11472873" cy="523220"/>
          </a:xfrm>
          <a:prstGeom prst="rect">
            <a:avLst/>
          </a:prstGeom>
          <a:noFill/>
        </p:spPr>
        <p:txBody>
          <a:bodyPr wrap="square" lIns="91440" tIns="45720" rIns="91440" bIns="45720">
            <a:spAutoFit/>
          </a:bodyPr>
          <a:lstStyle/>
          <a:p>
            <a:pPr algn="ctr"/>
            <a:r>
              <a:rPr lang="pl-PL" sz="2800" b="1" dirty="0">
                <a:ln w="0"/>
                <a:solidFill>
                  <a:schemeClr val="accent1"/>
                </a:solidFill>
                <a:latin typeface="+mj-lt"/>
              </a:rPr>
              <a:t>Próbny egzamin gimnazjalny 2017</a:t>
            </a:r>
          </a:p>
        </p:txBody>
      </p:sp>
      <p:pic>
        <p:nvPicPr>
          <p:cNvPr id="2052" name="Picture 4" descr="img_9620 [1280x768]">
            <a:extLst>
              <a:ext uri="{FF2B5EF4-FFF2-40B4-BE49-F238E27FC236}">
                <a16:creationId xmlns:a16="http://schemas.microsoft.com/office/drawing/2014/main" id="{2D6639C5-97C9-456C-B436-AD165C899B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758" t="34731"/>
          <a:stretch/>
        </p:blipFill>
        <p:spPr bwMode="auto">
          <a:xfrm>
            <a:off x="248301" y="2441806"/>
            <a:ext cx="3408167" cy="25525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pole tekstowe 4">
            <a:extLst>
              <a:ext uri="{FF2B5EF4-FFF2-40B4-BE49-F238E27FC236}">
                <a16:creationId xmlns:a16="http://schemas.microsoft.com/office/drawing/2014/main" id="{21A01AD2-237C-485A-A902-BA663B0CF34A}"/>
              </a:ext>
            </a:extLst>
          </p:cNvPr>
          <p:cNvSpPr txBox="1"/>
          <p:nvPr/>
        </p:nvSpPr>
        <p:spPr>
          <a:xfrm>
            <a:off x="880727" y="1313793"/>
            <a:ext cx="2488368" cy="338554"/>
          </a:xfrm>
          <a:prstGeom prst="rect">
            <a:avLst/>
          </a:prstGeom>
          <a:noFill/>
        </p:spPr>
        <p:txBody>
          <a:bodyPr wrap="square" rtlCol="0">
            <a:spAutoFit/>
          </a:bodyPr>
          <a:lstStyle/>
          <a:p>
            <a:pPr algn="ctr"/>
            <a:r>
              <a:rPr lang="pl-PL" sz="1600" b="1" dirty="0">
                <a:latin typeface="+mj-lt"/>
                <a:cs typeface="Times New Roman" panose="02020603050405020304" pitchFamily="18" charset="0"/>
              </a:rPr>
              <a:t>Część humanistyczna</a:t>
            </a:r>
          </a:p>
        </p:txBody>
      </p:sp>
      <p:sp>
        <p:nvSpPr>
          <p:cNvPr id="6" name="pole tekstowe 5">
            <a:extLst>
              <a:ext uri="{FF2B5EF4-FFF2-40B4-BE49-F238E27FC236}">
                <a16:creationId xmlns:a16="http://schemas.microsoft.com/office/drawing/2014/main" id="{01008E17-E5E5-4D81-BF30-14B0D4D7F623}"/>
              </a:ext>
            </a:extLst>
          </p:cNvPr>
          <p:cNvSpPr txBox="1"/>
          <p:nvPr/>
        </p:nvSpPr>
        <p:spPr>
          <a:xfrm>
            <a:off x="4705454" y="2118640"/>
            <a:ext cx="2547327" cy="646331"/>
          </a:xfrm>
          <a:prstGeom prst="rect">
            <a:avLst/>
          </a:prstGeom>
          <a:noFill/>
        </p:spPr>
        <p:txBody>
          <a:bodyPr wrap="square" rtlCol="0">
            <a:spAutoFit/>
          </a:bodyPr>
          <a:lstStyle/>
          <a:p>
            <a:pPr algn="ctr"/>
            <a:r>
              <a:rPr lang="pl-PL" b="1" dirty="0"/>
              <a:t>Część matematyczno- </a:t>
            </a:r>
          </a:p>
          <a:p>
            <a:pPr algn="ctr"/>
            <a:r>
              <a:rPr lang="pl-PL" b="1" dirty="0"/>
              <a:t>- przyrodnicza</a:t>
            </a:r>
          </a:p>
        </p:txBody>
      </p:sp>
      <p:pic>
        <p:nvPicPr>
          <p:cNvPr id="10" name="Picture 2" descr="dscn7895">
            <a:extLst>
              <a:ext uri="{FF2B5EF4-FFF2-40B4-BE49-F238E27FC236}">
                <a16:creationId xmlns:a16="http://schemas.microsoft.com/office/drawing/2014/main" id="{A9706C59-DAF6-4B58-B9C9-11962A0D13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931" t="38728"/>
          <a:stretch/>
        </p:blipFill>
        <p:spPr bwMode="auto">
          <a:xfrm>
            <a:off x="4179746" y="3780421"/>
            <a:ext cx="3822112" cy="25429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pole tekstowe 7">
            <a:extLst>
              <a:ext uri="{FF2B5EF4-FFF2-40B4-BE49-F238E27FC236}">
                <a16:creationId xmlns:a16="http://schemas.microsoft.com/office/drawing/2014/main" id="{219C167B-70AF-42F2-BEAC-8DDC7B384ACA}"/>
              </a:ext>
            </a:extLst>
          </p:cNvPr>
          <p:cNvSpPr txBox="1"/>
          <p:nvPr/>
        </p:nvSpPr>
        <p:spPr>
          <a:xfrm>
            <a:off x="8679307" y="1283014"/>
            <a:ext cx="2728208" cy="369332"/>
          </a:xfrm>
          <a:prstGeom prst="rect">
            <a:avLst/>
          </a:prstGeom>
          <a:noFill/>
        </p:spPr>
        <p:txBody>
          <a:bodyPr wrap="square" rtlCol="0">
            <a:spAutoFit/>
          </a:bodyPr>
          <a:lstStyle/>
          <a:p>
            <a:pPr algn="ctr"/>
            <a:r>
              <a:rPr lang="pl-PL" b="1" dirty="0"/>
              <a:t>Część z języków obcych</a:t>
            </a:r>
          </a:p>
        </p:txBody>
      </p:sp>
      <p:pic>
        <p:nvPicPr>
          <p:cNvPr id="12" name="Picture 2" descr="dscn7911">
            <a:extLst>
              <a:ext uri="{FF2B5EF4-FFF2-40B4-BE49-F238E27FC236}">
                <a16:creationId xmlns:a16="http://schemas.microsoft.com/office/drawing/2014/main" id="{FF49D453-F26B-45BB-9A79-4920850B5C9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333" t="37594" b="1"/>
          <a:stretch/>
        </p:blipFill>
        <p:spPr bwMode="auto">
          <a:xfrm>
            <a:off x="8301767" y="2511081"/>
            <a:ext cx="3561783" cy="25386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Picture 2" descr="Znalezione obrazy dla zapytania sp2 olecko">
            <a:extLst>
              <a:ext uri="{FF2B5EF4-FFF2-40B4-BE49-F238E27FC236}">
                <a16:creationId xmlns:a16="http://schemas.microsoft.com/office/drawing/2014/main" id="{EFEDD27A-C7BD-4B4C-A713-9FF2FA5DAC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319" y="138688"/>
            <a:ext cx="775536" cy="780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296110"/>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F76AA35D-BA0F-49FF-85F2-1F93948F1E90}"/>
              </a:ext>
            </a:extLst>
          </p:cNvPr>
          <p:cNvSpPr txBox="1">
            <a:spLocks/>
          </p:cNvSpPr>
          <p:nvPr/>
        </p:nvSpPr>
        <p:spPr bwMode="auto">
          <a:xfrm>
            <a:off x="206477" y="80966"/>
            <a:ext cx="11724968" cy="511175"/>
          </a:xfrm>
          <a:prstGeom prst="rect">
            <a:avLst/>
          </a:prstGeom>
          <a:noFill/>
          <a:ln w="3175">
            <a:noFill/>
            <a:miter lim="800000"/>
            <a:headEnd/>
            <a:tailEnd/>
          </a:ln>
        </p:spPr>
        <p:txBody>
          <a:bodyPr anchor="ctr"/>
          <a:lstStyle/>
          <a:p>
            <a:pPr algn="ctr">
              <a:defRPr/>
            </a:pPr>
            <a:r>
              <a:rPr lang="pl-PL" sz="2400" b="1" kern="0" dirty="0">
                <a:solidFill>
                  <a:srgbClr val="3333CC"/>
                </a:solidFill>
                <a:effectLst>
                  <a:outerShdw blurRad="38100" dist="38100" dir="2700000" algn="tl">
                    <a:srgbClr val="000000">
                      <a:alpha val="43137"/>
                    </a:srgbClr>
                  </a:outerShdw>
                </a:effectLst>
                <a:latin typeface="Century Gothic" panose="020B0502020202020204" pitchFamily="34" charset="0"/>
              </a:rPr>
              <a:t>Szkoła Podstawowa Nr 2 im. Mikołaja Kopernika w Olecku</a:t>
            </a:r>
          </a:p>
        </p:txBody>
      </p:sp>
      <p:cxnSp>
        <p:nvCxnSpPr>
          <p:cNvPr id="3" name="Łącznik prosty 2">
            <a:extLst>
              <a:ext uri="{FF2B5EF4-FFF2-40B4-BE49-F238E27FC236}">
                <a16:creationId xmlns:a16="http://schemas.microsoft.com/office/drawing/2014/main" id="{4BA96476-E9BE-4BFE-876C-918390892394}"/>
              </a:ext>
            </a:extLst>
          </p:cNvPr>
          <p:cNvCxnSpPr/>
          <p:nvPr/>
        </p:nvCxnSpPr>
        <p:spPr>
          <a:xfrm flipV="1">
            <a:off x="1711326" y="608013"/>
            <a:ext cx="8769351" cy="4763"/>
          </a:xfrm>
          <a:prstGeom prst="line">
            <a:avLst/>
          </a:prstGeom>
        </p:spPr>
        <p:style>
          <a:lnRef idx="1">
            <a:schemeClr val="dk1"/>
          </a:lnRef>
          <a:fillRef idx="0">
            <a:schemeClr val="dk1"/>
          </a:fillRef>
          <a:effectRef idx="0">
            <a:schemeClr val="dk1"/>
          </a:effectRef>
          <a:fontRef idx="minor">
            <a:schemeClr val="tx1"/>
          </a:fontRef>
        </p:style>
      </p:cxnSp>
      <p:sp>
        <p:nvSpPr>
          <p:cNvPr id="10245" name="Symbol zastępczy zawartości 5">
            <a:extLst>
              <a:ext uri="{FF2B5EF4-FFF2-40B4-BE49-F238E27FC236}">
                <a16:creationId xmlns:a16="http://schemas.microsoft.com/office/drawing/2014/main" id="{481CDB50-84FB-482A-AB41-ECDC82605FB2}"/>
              </a:ext>
            </a:extLst>
          </p:cNvPr>
          <p:cNvSpPr>
            <a:spLocks noGrp="1"/>
          </p:cNvSpPr>
          <p:nvPr>
            <p:ph idx="1"/>
          </p:nvPr>
        </p:nvSpPr>
        <p:spPr>
          <a:xfrm>
            <a:off x="206477" y="714377"/>
            <a:ext cx="11724968" cy="5951894"/>
          </a:xfrm>
          <a:solidFill>
            <a:schemeClr val="bg2"/>
          </a:solidFill>
        </p:spPr>
        <p:txBody>
          <a:bodyPr>
            <a:noAutofit/>
          </a:bodyPr>
          <a:lstStyle/>
          <a:p>
            <a:pPr marL="0" indent="0" algn="r">
              <a:lnSpc>
                <a:spcPct val="150000"/>
              </a:lnSpc>
              <a:buNone/>
              <a:defRPr/>
            </a:pPr>
            <a:r>
              <a:rPr lang="pl-PL" sz="2400" b="1" u="sng" dirty="0">
                <a:solidFill>
                  <a:schemeClr val="accent1"/>
                </a:solidFill>
                <a:effectLst>
                  <a:outerShdw blurRad="38100" dist="38100" dir="2700000" algn="tl">
                    <a:srgbClr val="000000">
                      <a:alpha val="43137"/>
                    </a:srgbClr>
                  </a:outerShdw>
                </a:effectLst>
              </a:rPr>
              <a:t>Klasyfikacja</a:t>
            </a:r>
            <a:r>
              <a:rPr lang="pl-PL" sz="2400" b="1" u="sng" dirty="0">
                <a:solidFill>
                  <a:schemeClr val="accent1">
                    <a:lumMod val="75000"/>
                  </a:schemeClr>
                </a:solidFill>
                <a:effectLst>
                  <a:outerShdw blurRad="38100" dist="38100" dir="2700000" algn="tl">
                    <a:srgbClr val="000000">
                      <a:alpha val="43137"/>
                    </a:srgbClr>
                  </a:outerShdw>
                </a:effectLst>
              </a:rPr>
              <a:t> </a:t>
            </a:r>
            <a:r>
              <a:rPr lang="pl-PL" sz="2400" b="1" u="sng" dirty="0">
                <a:solidFill>
                  <a:schemeClr val="accent1"/>
                </a:solidFill>
                <a:effectLst>
                  <a:outerShdw blurRad="38100" dist="38100" dir="2700000" algn="tl">
                    <a:srgbClr val="000000">
                      <a:alpha val="43137"/>
                    </a:srgbClr>
                  </a:outerShdw>
                </a:effectLst>
              </a:rPr>
              <a:t>śródroczna, osiągnięcia i sukcesy w I półroczu roku szkolnego 2017/2018</a:t>
            </a:r>
          </a:p>
          <a:p>
            <a:pPr marL="0" indent="0" algn="ctr">
              <a:lnSpc>
                <a:spcPct val="100000"/>
              </a:lnSpc>
              <a:spcBef>
                <a:spcPts val="0"/>
              </a:spcBef>
              <a:buNone/>
              <a:defRPr/>
            </a:pPr>
            <a:endParaRPr lang="pl-PL" sz="800" b="1" u="sng" dirty="0">
              <a:solidFill>
                <a:schemeClr val="accent1"/>
              </a:solidFill>
              <a:effectLst>
                <a:outerShdw blurRad="38100" dist="38100" dir="2700000" algn="tl">
                  <a:srgbClr val="000000">
                    <a:alpha val="43137"/>
                  </a:srgbClr>
                </a:outerShdw>
              </a:effectLst>
            </a:endParaRPr>
          </a:p>
          <a:p>
            <a:pPr marL="0" indent="0">
              <a:buNone/>
              <a:defRPr/>
            </a:pPr>
            <a:r>
              <a:rPr lang="pl-PL" altLang="pl-PL" sz="2200" b="1" dirty="0"/>
              <a:t>Stan : </a:t>
            </a:r>
            <a:r>
              <a:rPr lang="pl-PL" altLang="pl-PL" sz="2200" b="1" dirty="0">
                <a:solidFill>
                  <a:srgbClr val="FF0000"/>
                </a:solidFill>
              </a:rPr>
              <a:t>347</a:t>
            </a:r>
            <a:r>
              <a:rPr lang="pl-PL" altLang="pl-PL" sz="2200" b="1" dirty="0"/>
              <a:t> uczniów (klasy I, IV, VII i klasy II, III gimnazjalne)+ </a:t>
            </a:r>
            <a:r>
              <a:rPr lang="pl-PL" altLang="pl-PL" sz="2200" b="1" dirty="0">
                <a:solidFill>
                  <a:srgbClr val="FF0000"/>
                </a:solidFill>
              </a:rPr>
              <a:t>25</a:t>
            </a:r>
            <a:r>
              <a:rPr lang="pl-PL" altLang="pl-PL" sz="2200" b="1" dirty="0"/>
              <a:t> dzieci oddziału przedszkolnego. </a:t>
            </a:r>
          </a:p>
          <a:p>
            <a:pPr marL="0" indent="0">
              <a:buNone/>
              <a:defRPr/>
            </a:pPr>
            <a:r>
              <a:rPr lang="pl-PL" altLang="pl-PL" sz="2000" b="1" dirty="0"/>
              <a:t>W trakcie I półrocza przybyło </a:t>
            </a:r>
            <a:r>
              <a:rPr lang="pl-PL" altLang="pl-PL" sz="2000" b="1" dirty="0">
                <a:solidFill>
                  <a:srgbClr val="FF0000"/>
                </a:solidFill>
              </a:rPr>
              <a:t>3</a:t>
            </a:r>
            <a:r>
              <a:rPr lang="pl-PL" altLang="pl-PL" sz="2000" b="1" dirty="0"/>
              <a:t>, wybyło </a:t>
            </a:r>
            <a:r>
              <a:rPr lang="pl-PL" altLang="pl-PL" sz="2000" b="1" dirty="0">
                <a:solidFill>
                  <a:srgbClr val="FF0000"/>
                </a:solidFill>
              </a:rPr>
              <a:t>6</a:t>
            </a:r>
            <a:r>
              <a:rPr lang="pl-PL" altLang="pl-PL" sz="2000" b="1" dirty="0"/>
              <a:t> uczniów.</a:t>
            </a:r>
            <a:endParaRPr lang="pl-PL" altLang="pl-PL" sz="2000" b="1" u="sng" dirty="0">
              <a:solidFill>
                <a:srgbClr val="3333CC"/>
              </a:solidFill>
            </a:endParaRPr>
          </a:p>
          <a:p>
            <a:pPr marL="0" indent="0">
              <a:spcBef>
                <a:spcPts val="0"/>
              </a:spcBef>
              <a:buNone/>
              <a:defRPr/>
            </a:pPr>
            <a:r>
              <a:rPr lang="pl-PL" altLang="pl-PL" sz="2400" b="1" u="sng" dirty="0">
                <a:solidFill>
                  <a:srgbClr val="3333CC"/>
                </a:solidFill>
                <a:effectLst>
                  <a:outerShdw blurRad="38100" dist="38100" dir="2700000" algn="tl">
                    <a:srgbClr val="000000">
                      <a:alpha val="43137"/>
                    </a:srgbClr>
                  </a:outerShdw>
                </a:effectLst>
              </a:rPr>
              <a:t>KLASYFIKOWANYCH:</a:t>
            </a:r>
          </a:p>
          <a:p>
            <a:pPr>
              <a:defRPr/>
            </a:pPr>
            <a:r>
              <a:rPr lang="pl-PL" altLang="pl-PL" sz="2000" b="1" dirty="0"/>
              <a:t>1) z obowiązkowych zajęć edukacyjnych: </a:t>
            </a:r>
            <a:r>
              <a:rPr lang="pl-PL" sz="2000" b="1" dirty="0">
                <a:solidFill>
                  <a:srgbClr val="FF0000"/>
                </a:solidFill>
              </a:rPr>
              <a:t>331, </a:t>
            </a:r>
            <a:r>
              <a:rPr lang="pl-PL" sz="2000" b="1" dirty="0"/>
              <a:t>co stanowi 95,4% ogółu uczniów;</a:t>
            </a:r>
          </a:p>
          <a:p>
            <a:pPr lvl="0"/>
            <a:r>
              <a:rPr lang="pl-PL" sz="2000" b="1" dirty="0"/>
              <a:t>2) z dodatkowych zajęć edukacyjnych: </a:t>
            </a:r>
            <a:r>
              <a:rPr lang="pl-PL" sz="2000" b="1" dirty="0">
                <a:solidFill>
                  <a:srgbClr val="FF0000"/>
                </a:solidFill>
              </a:rPr>
              <a:t>185</a:t>
            </a:r>
          </a:p>
          <a:p>
            <a:pPr marL="442913" lvl="0" indent="-266700">
              <a:buFont typeface="Wingdings" panose="05000000000000000000" pitchFamily="2" charset="2"/>
              <a:buChar char="§"/>
            </a:pPr>
            <a:r>
              <a:rPr lang="pl-PL" sz="2000" b="1" dirty="0"/>
              <a:t>edukacji humanistycznej: </a:t>
            </a:r>
            <a:r>
              <a:rPr lang="pl-PL" sz="2000" b="1" dirty="0">
                <a:solidFill>
                  <a:srgbClr val="FF0000"/>
                </a:solidFill>
              </a:rPr>
              <a:t>24</a:t>
            </a:r>
          </a:p>
          <a:p>
            <a:pPr marL="442913" lvl="0" indent="-266700">
              <a:buFont typeface="Wingdings" panose="05000000000000000000" pitchFamily="2" charset="2"/>
              <a:buChar char="§"/>
            </a:pPr>
            <a:r>
              <a:rPr lang="pl-PL" sz="2000" b="1" dirty="0"/>
              <a:t>edukacji matematyczno-przyrodniczej: </a:t>
            </a:r>
            <a:r>
              <a:rPr lang="pl-PL" sz="2000" b="1" dirty="0">
                <a:solidFill>
                  <a:srgbClr val="FF0000"/>
                </a:solidFill>
              </a:rPr>
              <a:t>86</a:t>
            </a:r>
          </a:p>
          <a:p>
            <a:pPr marL="442913" lvl="0" indent="-266700">
              <a:buFont typeface="Wingdings" panose="05000000000000000000" pitchFamily="2" charset="2"/>
              <a:buChar char="§"/>
            </a:pPr>
            <a:r>
              <a:rPr lang="pl-PL" sz="2000" b="1" dirty="0"/>
              <a:t>edukacji medialnej: </a:t>
            </a:r>
            <a:r>
              <a:rPr lang="pl-PL" sz="2000" b="1" dirty="0">
                <a:solidFill>
                  <a:srgbClr val="FF0000"/>
                </a:solidFill>
              </a:rPr>
              <a:t>61</a:t>
            </a:r>
          </a:p>
          <a:p>
            <a:pPr marL="442913" lvl="0" indent="-266700">
              <a:buFont typeface="Wingdings" panose="05000000000000000000" pitchFamily="2" charset="2"/>
              <a:buChar char="§"/>
            </a:pPr>
            <a:r>
              <a:rPr lang="pl-PL" sz="2000" b="1" dirty="0"/>
              <a:t>edukacji językowej z zakresu języka angielskiego nauczanego na poziomie III.1: </a:t>
            </a:r>
            <a:r>
              <a:rPr lang="pl-PL" sz="2000" b="1" dirty="0">
                <a:solidFill>
                  <a:srgbClr val="FF0000"/>
                </a:solidFill>
              </a:rPr>
              <a:t>25</a:t>
            </a:r>
            <a:r>
              <a:rPr lang="pl-PL" sz="2000" b="1" dirty="0"/>
              <a:t>.</a:t>
            </a:r>
          </a:p>
          <a:p>
            <a:pPr>
              <a:defRPr/>
            </a:pPr>
            <a:r>
              <a:rPr lang="pl-PL" altLang="pl-PL" sz="2000" b="1" dirty="0"/>
              <a:t>3) z zachowania: </a:t>
            </a:r>
            <a:r>
              <a:rPr lang="pl-PL" sz="2000" b="1" dirty="0">
                <a:solidFill>
                  <a:srgbClr val="FF0000"/>
                </a:solidFill>
              </a:rPr>
              <a:t>344</a:t>
            </a:r>
            <a:r>
              <a:rPr lang="pl-PL" altLang="pl-PL" sz="2000" b="1" dirty="0"/>
              <a:t>;</a:t>
            </a:r>
          </a:p>
          <a:p>
            <a:pPr marL="0" indent="0">
              <a:spcBef>
                <a:spcPts val="0"/>
              </a:spcBef>
              <a:buNone/>
              <a:defRPr/>
            </a:pPr>
            <a:r>
              <a:rPr lang="pl-PL" altLang="pl-PL" sz="2400" b="1" u="sng" dirty="0">
                <a:solidFill>
                  <a:srgbClr val="3333CC"/>
                </a:solidFill>
                <a:effectLst>
                  <a:outerShdw blurRad="38100" dist="38100" dir="2700000" algn="tl">
                    <a:srgbClr val="000000">
                      <a:alpha val="43137"/>
                    </a:srgbClr>
                  </a:outerShdw>
                </a:effectLst>
              </a:rPr>
              <a:t>NIEKLASYFIKOWANYCH:</a:t>
            </a:r>
          </a:p>
          <a:p>
            <a:pPr>
              <a:buFont typeface="Wingdings" panose="05000000000000000000" pitchFamily="2" charset="2"/>
              <a:buChar char="§"/>
              <a:defRPr/>
            </a:pPr>
            <a:r>
              <a:rPr lang="pl-PL" altLang="pl-PL" sz="2000" b="1" dirty="0"/>
              <a:t>z obowiązkowych zajęć edukacyjnych: </a:t>
            </a:r>
            <a:r>
              <a:rPr lang="pl-PL" sz="2000" b="1" dirty="0">
                <a:solidFill>
                  <a:srgbClr val="FF0000"/>
                </a:solidFill>
              </a:rPr>
              <a:t>16 </a:t>
            </a:r>
            <a:r>
              <a:rPr lang="pl-PL" sz="2000" b="1" dirty="0"/>
              <a:t>(1,42%) </a:t>
            </a:r>
            <a:r>
              <a:rPr lang="pl-PL" altLang="pl-PL" sz="2000" b="1" dirty="0"/>
              <a:t>;</a:t>
            </a:r>
          </a:p>
          <a:p>
            <a:pPr>
              <a:spcBef>
                <a:spcPts val="0"/>
              </a:spcBef>
              <a:buFont typeface="Wingdings" panose="05000000000000000000" pitchFamily="2" charset="2"/>
              <a:buChar char="§"/>
              <a:defRPr/>
            </a:pPr>
            <a:r>
              <a:rPr lang="pl-PL" altLang="pl-PL" sz="2000" b="1" dirty="0"/>
              <a:t>z zachowania: </a:t>
            </a:r>
            <a:r>
              <a:rPr lang="pl-PL" altLang="pl-PL" sz="2000" b="1" dirty="0">
                <a:solidFill>
                  <a:srgbClr val="FF0000"/>
                </a:solidFill>
              </a:rPr>
              <a:t>2</a:t>
            </a:r>
            <a:r>
              <a:rPr lang="pl-PL" altLang="pl-PL" sz="2000" b="1" dirty="0"/>
              <a:t>;</a:t>
            </a:r>
          </a:p>
          <a:p>
            <a:pPr algn="ctr">
              <a:spcBef>
                <a:spcPts val="0"/>
              </a:spcBef>
              <a:defRPr/>
            </a:pPr>
            <a:endParaRPr lang="pl-PL" sz="2000" b="1" dirty="0">
              <a:solidFill>
                <a:srgbClr val="FF0000"/>
              </a:solidFill>
            </a:endParaRPr>
          </a:p>
        </p:txBody>
      </p:sp>
      <p:pic>
        <p:nvPicPr>
          <p:cNvPr id="6" name="Picture 2" descr="Znalezione obrazy dla zapytania sp2 olecko">
            <a:extLst>
              <a:ext uri="{FF2B5EF4-FFF2-40B4-BE49-F238E27FC236}">
                <a16:creationId xmlns:a16="http://schemas.microsoft.com/office/drawing/2014/main" id="{F3B3AB2A-1B91-4460-8D44-9428514D75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83" y="131478"/>
            <a:ext cx="929156" cy="934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403333"/>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F76AA35D-BA0F-49FF-85F2-1F93948F1E90}"/>
              </a:ext>
            </a:extLst>
          </p:cNvPr>
          <p:cNvSpPr txBox="1">
            <a:spLocks/>
          </p:cNvSpPr>
          <p:nvPr/>
        </p:nvSpPr>
        <p:spPr bwMode="auto">
          <a:xfrm>
            <a:off x="206477" y="80966"/>
            <a:ext cx="11724968" cy="511175"/>
          </a:xfrm>
          <a:prstGeom prst="rect">
            <a:avLst/>
          </a:prstGeom>
          <a:noFill/>
          <a:ln w="3175">
            <a:noFill/>
            <a:miter lim="800000"/>
            <a:headEnd/>
            <a:tailEnd/>
          </a:ln>
        </p:spPr>
        <p:txBody>
          <a:bodyPr anchor="ctr"/>
          <a:lstStyle/>
          <a:p>
            <a:pPr algn="ctr">
              <a:defRPr/>
            </a:pPr>
            <a:r>
              <a:rPr lang="pl-PL" sz="2400" b="1" kern="0" dirty="0">
                <a:solidFill>
                  <a:srgbClr val="3333CC"/>
                </a:solidFill>
                <a:effectLst>
                  <a:outerShdw blurRad="38100" dist="38100" dir="2700000" algn="tl">
                    <a:srgbClr val="000000">
                      <a:alpha val="43137"/>
                    </a:srgbClr>
                  </a:outerShdw>
                </a:effectLst>
                <a:latin typeface="Century Gothic" panose="020B0502020202020204" pitchFamily="34" charset="0"/>
              </a:rPr>
              <a:t>Szkoła Podstawowa Nr 2 im. Mikołaja Kopernika w Olecku</a:t>
            </a:r>
          </a:p>
        </p:txBody>
      </p:sp>
      <p:cxnSp>
        <p:nvCxnSpPr>
          <p:cNvPr id="3" name="Łącznik prosty 2">
            <a:extLst>
              <a:ext uri="{FF2B5EF4-FFF2-40B4-BE49-F238E27FC236}">
                <a16:creationId xmlns:a16="http://schemas.microsoft.com/office/drawing/2014/main" id="{4BA96476-E9BE-4BFE-876C-918390892394}"/>
              </a:ext>
            </a:extLst>
          </p:cNvPr>
          <p:cNvCxnSpPr/>
          <p:nvPr/>
        </p:nvCxnSpPr>
        <p:spPr>
          <a:xfrm flipV="1">
            <a:off x="1711326" y="608013"/>
            <a:ext cx="8769351" cy="4763"/>
          </a:xfrm>
          <a:prstGeom prst="line">
            <a:avLst/>
          </a:prstGeom>
        </p:spPr>
        <p:style>
          <a:lnRef idx="1">
            <a:schemeClr val="dk1"/>
          </a:lnRef>
          <a:fillRef idx="0">
            <a:schemeClr val="dk1"/>
          </a:fillRef>
          <a:effectRef idx="0">
            <a:schemeClr val="dk1"/>
          </a:effectRef>
          <a:fontRef idx="minor">
            <a:schemeClr val="tx1"/>
          </a:fontRef>
        </p:style>
      </p:cxnSp>
      <p:sp>
        <p:nvSpPr>
          <p:cNvPr id="10245" name="Symbol zastępczy zawartości 5">
            <a:extLst>
              <a:ext uri="{FF2B5EF4-FFF2-40B4-BE49-F238E27FC236}">
                <a16:creationId xmlns:a16="http://schemas.microsoft.com/office/drawing/2014/main" id="{481CDB50-84FB-482A-AB41-ECDC82605FB2}"/>
              </a:ext>
            </a:extLst>
          </p:cNvPr>
          <p:cNvSpPr>
            <a:spLocks noGrp="1"/>
          </p:cNvSpPr>
          <p:nvPr>
            <p:ph idx="1"/>
          </p:nvPr>
        </p:nvSpPr>
        <p:spPr>
          <a:xfrm>
            <a:off x="206477" y="714377"/>
            <a:ext cx="11724968" cy="5951894"/>
          </a:xfrm>
          <a:solidFill>
            <a:schemeClr val="bg2"/>
          </a:solidFill>
        </p:spPr>
        <p:txBody>
          <a:bodyPr>
            <a:normAutofit/>
          </a:bodyPr>
          <a:lstStyle/>
          <a:p>
            <a:pPr marL="0" indent="0" algn="ctr">
              <a:buNone/>
              <a:defRPr/>
            </a:pPr>
            <a:endParaRPr lang="pl-PL" sz="800" b="1" dirty="0"/>
          </a:p>
          <a:p>
            <a:pPr marL="265113" indent="-265113" algn="just">
              <a:buFont typeface="Wingdings" panose="05000000000000000000" pitchFamily="2" charset="2"/>
              <a:buChar char="Ø"/>
              <a:defRPr/>
            </a:pPr>
            <a:endParaRPr lang="pl-PL" sz="900" dirty="0"/>
          </a:p>
          <a:p>
            <a:pPr algn="just"/>
            <a:r>
              <a:rPr lang="pl-PL" sz="2400" u="sng" dirty="0"/>
              <a:t>3.12.2017 r. </a:t>
            </a:r>
            <a:r>
              <a:rPr lang="pl-PL" sz="2400" dirty="0"/>
              <a:t>społeczność Szkoły Podstawowej Nr 2 im. Mikołaja Kopernika w Olecku wzięła udział w organizacji akcji charytatywnej „Iskierki Dobra Dla Renaty”‚  z pomocą rodziców zorganizowaliśmy stoisko </a:t>
            </a:r>
            <a:r>
              <a:rPr lang="pl-PL" sz="2400" b="1" dirty="0"/>
              <a:t>„Świąteczną Manufakturę” – </a:t>
            </a:r>
            <a:r>
              <a:rPr lang="pl-PL" sz="2400" dirty="0"/>
              <a:t>wyrażamy ogromną wdzięczność            za zaangażowanie i wsparcie Paniom: </a:t>
            </a:r>
            <a:r>
              <a:rPr lang="pl-PL" sz="2400" b="1" dirty="0"/>
              <a:t>Magdalenie Modzelewskiej, Marcie Szmyt, Katarzynie Janczewskiej, Justynie </a:t>
            </a:r>
            <a:r>
              <a:rPr lang="pl-PL" sz="2400" b="1" dirty="0" err="1"/>
              <a:t>Hatalskiej</a:t>
            </a:r>
            <a:r>
              <a:rPr lang="pl-PL" sz="2400" b="1" dirty="0"/>
              <a:t>, Iwonie Czajkowskiej, Krystynie Książek, Dorocie Zawistowskiej, Jolancie </a:t>
            </a:r>
            <a:r>
              <a:rPr lang="pl-PL" sz="2400" b="1" dirty="0" err="1"/>
              <a:t>Dwojakowskiej</a:t>
            </a:r>
            <a:r>
              <a:rPr lang="pl-PL" sz="2400" b="1" dirty="0"/>
              <a:t>, Janinie </a:t>
            </a:r>
            <a:r>
              <a:rPr lang="pl-PL" sz="2400" b="1" dirty="0" err="1"/>
              <a:t>Omilian</a:t>
            </a:r>
            <a:r>
              <a:rPr lang="pl-PL" sz="2400" b="1" dirty="0"/>
              <a:t>, Katarzynie </a:t>
            </a:r>
            <a:r>
              <a:rPr lang="pl-PL" sz="2400" b="1" dirty="0" err="1"/>
              <a:t>Laszkowskiej</a:t>
            </a:r>
            <a:r>
              <a:rPr lang="pl-PL" sz="2400" b="1" dirty="0"/>
              <a:t>,  Ewie </a:t>
            </a:r>
            <a:r>
              <a:rPr lang="pl-PL" sz="2400" b="1" dirty="0" err="1"/>
              <a:t>Muster-Drażbie</a:t>
            </a:r>
            <a:r>
              <a:rPr lang="pl-PL" sz="2400" dirty="0"/>
              <a:t>;</a:t>
            </a:r>
          </a:p>
          <a:p>
            <a:pPr algn="just"/>
            <a:r>
              <a:rPr lang="pl-PL" sz="2400" u="sng" dirty="0"/>
              <a:t>20.12.2017r. u</a:t>
            </a:r>
            <a:r>
              <a:rPr lang="pl-PL" sz="2400" dirty="0"/>
              <a:t>czestniczyliśmy w organizacji Gminnej Wigilii, prezentacja kolęd przez uczniów klas młodszych i starszych;</a:t>
            </a:r>
          </a:p>
          <a:p>
            <a:pPr algn="just"/>
            <a:endParaRPr lang="pl-PL" sz="2400" dirty="0"/>
          </a:p>
          <a:p>
            <a:pPr marL="0" indent="0" algn="ctr">
              <a:buFont typeface="Garamond" panose="02020404030301010803" pitchFamily="18" charset="0"/>
              <a:buNone/>
              <a:defRPr/>
            </a:pPr>
            <a:r>
              <a:rPr lang="pl-PL" altLang="pl-PL" sz="2400" b="1" dirty="0">
                <a:solidFill>
                  <a:srgbClr val="3333CC"/>
                </a:solidFill>
              </a:rPr>
              <a:t>RELACJE Z POWYŻSZYCH WYDARZEŃ ZAMIESZCZONO NA  STRONIE SZKOŁY:</a:t>
            </a:r>
          </a:p>
          <a:p>
            <a:pPr marL="0" indent="0" algn="ctr">
              <a:buFont typeface="Garamond" panose="02020404030301010803" pitchFamily="18" charset="0"/>
              <a:buNone/>
              <a:defRPr/>
            </a:pPr>
            <a:r>
              <a:rPr lang="pl-PL" altLang="pl-PL" sz="2400" b="1" dirty="0">
                <a:solidFill>
                  <a:srgbClr val="3333CC"/>
                </a:solidFill>
              </a:rPr>
              <a:t>	</a:t>
            </a:r>
            <a:r>
              <a:rPr lang="pl-PL" altLang="pl-PL" sz="2400" b="1" dirty="0">
                <a:solidFill>
                  <a:srgbClr val="FF0000"/>
                </a:solidFill>
              </a:rPr>
              <a:t>www.sp2.olecko.edu.pl</a:t>
            </a:r>
            <a:endParaRPr lang="pl-PL" altLang="pl-PL" sz="2400" b="1" dirty="0">
              <a:solidFill>
                <a:srgbClr val="FF0000"/>
              </a:solidFill>
              <a:latin typeface="Arial" panose="020B0604020202020204" pitchFamily="34" charset="0"/>
              <a:cs typeface="Arial" panose="020B0604020202020204" pitchFamily="34" charset="0"/>
            </a:endParaRPr>
          </a:p>
          <a:p>
            <a:pPr algn="just"/>
            <a:endParaRPr lang="pl-PL" sz="2400" dirty="0"/>
          </a:p>
          <a:p>
            <a:pPr marL="0" indent="0" algn="ctr">
              <a:buNone/>
              <a:defRPr/>
            </a:pPr>
            <a:endParaRPr lang="pl-PL" altLang="pl-PL" sz="2400" u="sng" dirty="0">
              <a:solidFill>
                <a:srgbClr val="0033CC"/>
              </a:solidFill>
              <a:effectLst>
                <a:outerShdw blurRad="38100" dist="38100" dir="2700000" algn="tl">
                  <a:srgbClr val="000000">
                    <a:alpha val="43137"/>
                  </a:srgbClr>
                </a:outerShdw>
              </a:effectLst>
            </a:endParaRPr>
          </a:p>
        </p:txBody>
      </p:sp>
      <p:pic>
        <p:nvPicPr>
          <p:cNvPr id="6" name="Picture 2" descr="Znalezione obrazy dla zapytania sp2 olecko">
            <a:extLst>
              <a:ext uri="{FF2B5EF4-FFF2-40B4-BE49-F238E27FC236}">
                <a16:creationId xmlns:a16="http://schemas.microsoft.com/office/drawing/2014/main" id="{F3B3AB2A-1B91-4460-8D44-9428514D75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83" y="131478"/>
            <a:ext cx="929156" cy="934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769273"/>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F76AA35D-BA0F-49FF-85F2-1F93948F1E90}"/>
              </a:ext>
            </a:extLst>
          </p:cNvPr>
          <p:cNvSpPr txBox="1">
            <a:spLocks/>
          </p:cNvSpPr>
          <p:nvPr/>
        </p:nvSpPr>
        <p:spPr bwMode="auto">
          <a:xfrm>
            <a:off x="206477" y="80966"/>
            <a:ext cx="11724968" cy="511175"/>
          </a:xfrm>
          <a:prstGeom prst="rect">
            <a:avLst/>
          </a:prstGeom>
          <a:noFill/>
          <a:ln w="3175">
            <a:noFill/>
            <a:miter lim="800000"/>
            <a:headEnd/>
            <a:tailEnd/>
          </a:ln>
        </p:spPr>
        <p:txBody>
          <a:bodyPr anchor="ctr"/>
          <a:lstStyle/>
          <a:p>
            <a:pPr algn="ctr">
              <a:defRPr/>
            </a:pPr>
            <a:r>
              <a:rPr lang="pl-PL" sz="2400" b="1" kern="0" dirty="0">
                <a:solidFill>
                  <a:srgbClr val="3333CC"/>
                </a:solidFill>
                <a:effectLst>
                  <a:outerShdw blurRad="38100" dist="38100" dir="2700000" algn="tl">
                    <a:srgbClr val="000000">
                      <a:alpha val="43137"/>
                    </a:srgbClr>
                  </a:outerShdw>
                </a:effectLst>
                <a:latin typeface="Century Gothic" panose="020B0502020202020204" pitchFamily="34" charset="0"/>
              </a:rPr>
              <a:t>Szkoła Podstawowa Nr 2 im. Mikołaja Kopernika w Olecku</a:t>
            </a:r>
          </a:p>
        </p:txBody>
      </p:sp>
      <p:cxnSp>
        <p:nvCxnSpPr>
          <p:cNvPr id="3" name="Łącznik prosty 2">
            <a:extLst>
              <a:ext uri="{FF2B5EF4-FFF2-40B4-BE49-F238E27FC236}">
                <a16:creationId xmlns:a16="http://schemas.microsoft.com/office/drawing/2014/main" id="{4BA96476-E9BE-4BFE-876C-918390892394}"/>
              </a:ext>
            </a:extLst>
          </p:cNvPr>
          <p:cNvCxnSpPr/>
          <p:nvPr/>
        </p:nvCxnSpPr>
        <p:spPr>
          <a:xfrm flipV="1">
            <a:off x="1711326" y="608013"/>
            <a:ext cx="8769351" cy="4763"/>
          </a:xfrm>
          <a:prstGeom prst="line">
            <a:avLst/>
          </a:prstGeom>
        </p:spPr>
        <p:style>
          <a:lnRef idx="1">
            <a:schemeClr val="dk1"/>
          </a:lnRef>
          <a:fillRef idx="0">
            <a:schemeClr val="dk1"/>
          </a:fillRef>
          <a:effectRef idx="0">
            <a:schemeClr val="dk1"/>
          </a:effectRef>
          <a:fontRef idx="minor">
            <a:schemeClr val="tx1"/>
          </a:fontRef>
        </p:style>
      </p:cxnSp>
      <p:sp>
        <p:nvSpPr>
          <p:cNvPr id="10245" name="Symbol zastępczy zawartości 5">
            <a:extLst>
              <a:ext uri="{FF2B5EF4-FFF2-40B4-BE49-F238E27FC236}">
                <a16:creationId xmlns:a16="http://schemas.microsoft.com/office/drawing/2014/main" id="{481CDB50-84FB-482A-AB41-ECDC82605FB2}"/>
              </a:ext>
            </a:extLst>
          </p:cNvPr>
          <p:cNvSpPr>
            <a:spLocks noGrp="1"/>
          </p:cNvSpPr>
          <p:nvPr>
            <p:ph idx="1"/>
          </p:nvPr>
        </p:nvSpPr>
        <p:spPr>
          <a:xfrm>
            <a:off x="206477" y="714377"/>
            <a:ext cx="11724968" cy="5951894"/>
          </a:xfrm>
          <a:solidFill>
            <a:schemeClr val="bg2"/>
          </a:solidFill>
        </p:spPr>
        <p:txBody>
          <a:bodyPr/>
          <a:lstStyle/>
          <a:p>
            <a:pPr marL="0" indent="0" algn="ctr">
              <a:buNone/>
              <a:defRPr/>
            </a:pPr>
            <a:endParaRPr lang="pl-PL" sz="800" b="1" dirty="0"/>
          </a:p>
          <a:p>
            <a:pPr marL="0" indent="0" algn="ctr">
              <a:buNone/>
              <a:defRPr/>
            </a:pPr>
            <a:r>
              <a:rPr lang="pl-PL" altLang="pl-PL" sz="2400" u="sng" dirty="0">
                <a:solidFill>
                  <a:srgbClr val="0033CC"/>
                </a:solidFill>
                <a:effectLst>
                  <a:outerShdw blurRad="38100" dist="38100" dir="2700000" algn="tl">
                    <a:srgbClr val="000000">
                      <a:alpha val="43137"/>
                    </a:srgbClr>
                  </a:outerShdw>
                </a:effectLst>
              </a:rPr>
              <a:t>W najbliższym czasie będą organizowane:</a:t>
            </a:r>
          </a:p>
          <a:p>
            <a:pPr marL="457200" indent="-457200">
              <a:buFont typeface="+mj-lt"/>
              <a:buAutoNum type="arabicPeriod"/>
              <a:defRPr/>
            </a:pPr>
            <a:r>
              <a:rPr lang="pl-PL" altLang="pl-PL" sz="2400" dirty="0">
                <a:effectLst>
                  <a:outerShdw blurRad="38100" dist="38100" dir="2700000" algn="tl">
                    <a:srgbClr val="000000">
                      <a:alpha val="43137"/>
                    </a:srgbClr>
                  </a:outerShdw>
                </a:effectLst>
              </a:rPr>
              <a:t>Planujemy organizację lodowiska przy szkole – zapraszamy do współpracy;</a:t>
            </a:r>
          </a:p>
          <a:p>
            <a:pPr marL="457200" indent="-457200">
              <a:buFont typeface="+mj-lt"/>
              <a:buAutoNum type="arabicPeriod"/>
              <a:defRPr/>
            </a:pPr>
            <a:r>
              <a:rPr lang="pl-PL" sz="2400" dirty="0"/>
              <a:t>IX Memoriał im. Władysława Żurowskiego - 16.02.2018r. godz. 10.00 – zapraszamy do udziału;</a:t>
            </a:r>
          </a:p>
          <a:p>
            <a:pPr marL="457200" indent="-457200">
              <a:buFont typeface="+mj-lt"/>
              <a:buAutoNum type="arabicPeriod"/>
              <a:defRPr/>
            </a:pPr>
            <a:r>
              <a:rPr lang="pl-PL" sz="2400" dirty="0"/>
              <a:t>Święto Szkoły pod hasłem „</a:t>
            </a:r>
            <a:r>
              <a:rPr lang="pl-PL" sz="2400" b="1" dirty="0"/>
              <a:t>„MARZENIEM SIĘGAĆ GWIAZD”</a:t>
            </a:r>
            <a:r>
              <a:rPr lang="pl-PL" sz="2400" dirty="0"/>
              <a:t>– 19.02.2018r. godz. 10.00 - zapraszamy do udziału;</a:t>
            </a:r>
          </a:p>
          <a:p>
            <a:pPr marL="457200" indent="-457200">
              <a:buFont typeface="+mj-lt"/>
              <a:buAutoNum type="arabicPeriod"/>
              <a:defRPr/>
            </a:pPr>
            <a:r>
              <a:rPr lang="pl-PL" altLang="pl-PL" sz="2400" dirty="0">
                <a:effectLst>
                  <a:outerShdw blurRad="38100" dist="38100" dir="2700000" algn="tl">
                    <a:srgbClr val="000000">
                      <a:alpha val="43137"/>
                    </a:srgbClr>
                  </a:outerShdw>
                </a:effectLst>
              </a:rPr>
              <a:t>Zachęcamy do składania wniosków w ramach INICJATYWY LOKALNEJ;</a:t>
            </a:r>
          </a:p>
          <a:p>
            <a:pPr marL="0" indent="0">
              <a:buNone/>
              <a:defRPr/>
            </a:pPr>
            <a:endParaRPr lang="pl-PL" altLang="pl-PL" sz="2400" dirty="0">
              <a:effectLst>
                <a:outerShdw blurRad="38100" dist="38100" dir="2700000" algn="tl">
                  <a:srgbClr val="000000">
                    <a:alpha val="43137"/>
                  </a:srgbClr>
                </a:outerShdw>
              </a:effectLst>
            </a:endParaRPr>
          </a:p>
          <a:p>
            <a:pPr marL="457200" indent="-457200" algn="ctr">
              <a:buNone/>
              <a:defRPr/>
            </a:pPr>
            <a:r>
              <a:rPr lang="pl-PL" altLang="pl-PL" sz="2400" dirty="0">
                <a:effectLst>
                  <a:outerShdw blurRad="38100" dist="38100" dir="2700000" algn="tl">
                    <a:srgbClr val="000000">
                      <a:alpha val="43137"/>
                    </a:srgbClr>
                  </a:outerShdw>
                </a:effectLst>
              </a:rPr>
              <a:t>Dziękuję za uwagę</a:t>
            </a:r>
          </a:p>
          <a:p>
            <a:pPr marL="457200" indent="-457200" algn="ctr">
              <a:lnSpc>
                <a:spcPct val="100000"/>
              </a:lnSpc>
              <a:spcBef>
                <a:spcPts val="0"/>
              </a:spcBef>
              <a:buNone/>
              <a:defRPr/>
            </a:pPr>
            <a:r>
              <a:rPr lang="pl-PL" altLang="pl-PL" sz="1800" i="1" dirty="0">
                <a:effectLst>
                  <a:outerShdw blurRad="38100" dist="38100" dir="2700000" algn="tl">
                    <a:srgbClr val="000000">
                      <a:alpha val="43137"/>
                    </a:srgbClr>
                  </a:outerShdw>
                </a:effectLst>
              </a:rPr>
              <a:t>							</a:t>
            </a:r>
            <a:r>
              <a:rPr lang="pl-PL" altLang="pl-PL" sz="1800" i="1" dirty="0">
                <a:solidFill>
                  <a:srgbClr val="FF0000"/>
                </a:solidFill>
                <a:effectLst>
                  <a:outerShdw blurRad="38100" dist="38100" dir="2700000" algn="tl">
                    <a:srgbClr val="000000">
                      <a:alpha val="43137"/>
                    </a:srgbClr>
                  </a:outerShdw>
                </a:effectLst>
              </a:rPr>
              <a:t>Barbara Taraszkiewicz</a:t>
            </a:r>
          </a:p>
          <a:p>
            <a:pPr marL="457200" indent="-457200" algn="ctr">
              <a:lnSpc>
                <a:spcPct val="100000"/>
              </a:lnSpc>
              <a:spcBef>
                <a:spcPts val="0"/>
              </a:spcBef>
              <a:buNone/>
              <a:defRPr/>
            </a:pPr>
            <a:r>
              <a:rPr lang="pl-PL" altLang="pl-PL" sz="1800" i="1" dirty="0">
                <a:solidFill>
                  <a:srgbClr val="FF0000"/>
                </a:solidFill>
                <a:effectLst>
                  <a:outerShdw blurRad="38100" dist="38100" dir="2700000" algn="tl">
                    <a:srgbClr val="000000">
                      <a:alpha val="43137"/>
                    </a:srgbClr>
                  </a:outerShdw>
                </a:effectLst>
              </a:rPr>
              <a:t>							Dyrektor Szkoły Podstawowej Nr 2 </a:t>
            </a:r>
          </a:p>
          <a:p>
            <a:pPr marL="457200" indent="-457200" algn="ctr">
              <a:lnSpc>
                <a:spcPct val="100000"/>
              </a:lnSpc>
              <a:spcBef>
                <a:spcPts val="0"/>
              </a:spcBef>
              <a:buNone/>
              <a:defRPr/>
            </a:pPr>
            <a:r>
              <a:rPr lang="pl-PL" altLang="pl-PL" sz="1800" i="1" dirty="0">
                <a:solidFill>
                  <a:srgbClr val="FF0000"/>
                </a:solidFill>
                <a:effectLst>
                  <a:outerShdw blurRad="38100" dist="38100" dir="2700000" algn="tl">
                    <a:srgbClr val="000000">
                      <a:alpha val="43137"/>
                    </a:srgbClr>
                  </a:outerShdw>
                </a:effectLst>
              </a:rPr>
              <a:t>							im. Mikołaja Kopernika w Olecku</a:t>
            </a:r>
          </a:p>
          <a:p>
            <a:pPr marL="457200" indent="-457200">
              <a:buFont typeface="+mj-lt"/>
              <a:buAutoNum type="arabicPeriod"/>
              <a:defRPr/>
            </a:pPr>
            <a:endParaRPr lang="pl-PL" altLang="pl-PL" sz="2400" dirty="0">
              <a:effectLst>
                <a:outerShdw blurRad="38100" dist="38100" dir="2700000" algn="tl">
                  <a:srgbClr val="000000">
                    <a:alpha val="43137"/>
                  </a:srgbClr>
                </a:outerShdw>
              </a:effectLst>
            </a:endParaRPr>
          </a:p>
          <a:p>
            <a:pPr marL="457200" indent="-457200">
              <a:buFont typeface="+mj-lt"/>
              <a:buAutoNum type="arabicPeriod"/>
              <a:defRPr/>
            </a:pPr>
            <a:endParaRPr lang="pl-PL" altLang="pl-PL" sz="2400" dirty="0">
              <a:effectLst>
                <a:outerShdw blurRad="38100" dist="38100" dir="2700000" algn="tl">
                  <a:srgbClr val="000000">
                    <a:alpha val="43137"/>
                  </a:srgbClr>
                </a:outerShdw>
              </a:effectLst>
            </a:endParaRPr>
          </a:p>
        </p:txBody>
      </p:sp>
      <p:pic>
        <p:nvPicPr>
          <p:cNvPr id="6" name="Picture 2" descr="Znalezione obrazy dla zapytania sp2 olecko">
            <a:extLst>
              <a:ext uri="{FF2B5EF4-FFF2-40B4-BE49-F238E27FC236}">
                <a16:creationId xmlns:a16="http://schemas.microsoft.com/office/drawing/2014/main" id="{F3B3AB2A-1B91-4460-8D44-9428514D75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83" y="131478"/>
            <a:ext cx="929156" cy="934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246210"/>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66">
                <a:alpha val="88627"/>
              </a:srgbClr>
            </a:gs>
            <a:gs pos="95000">
              <a:schemeClr val="accent1">
                <a:lumMod val="45000"/>
                <a:lumOff val="55000"/>
              </a:schemeClr>
            </a:gs>
            <a:gs pos="86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F76AA35D-BA0F-49FF-85F2-1F93948F1E90}"/>
              </a:ext>
            </a:extLst>
          </p:cNvPr>
          <p:cNvSpPr txBox="1">
            <a:spLocks/>
          </p:cNvSpPr>
          <p:nvPr/>
        </p:nvSpPr>
        <p:spPr bwMode="auto">
          <a:xfrm>
            <a:off x="206477" y="80966"/>
            <a:ext cx="11724968" cy="511175"/>
          </a:xfrm>
          <a:prstGeom prst="rect">
            <a:avLst/>
          </a:prstGeom>
          <a:noFill/>
          <a:ln w="3175">
            <a:noFill/>
            <a:miter lim="800000"/>
            <a:headEnd/>
            <a:tailEnd/>
          </a:ln>
        </p:spPr>
        <p:txBody>
          <a:bodyPr anchor="ctr"/>
          <a:lstStyle/>
          <a:p>
            <a:pPr algn="ctr">
              <a:defRPr/>
            </a:pPr>
            <a:r>
              <a:rPr lang="pl-PL" sz="2000" b="1" kern="0" dirty="0">
                <a:solidFill>
                  <a:srgbClr val="3333CC"/>
                </a:solidFill>
                <a:effectLst>
                  <a:outerShdw blurRad="38100" dist="38100" dir="2700000" algn="tl">
                    <a:srgbClr val="000000">
                      <a:alpha val="43137"/>
                    </a:srgbClr>
                  </a:outerShdw>
                </a:effectLst>
                <a:latin typeface="Century Gothic" panose="020B0502020202020204" pitchFamily="34" charset="0"/>
              </a:rPr>
              <a:t>Szkoła Podstawowa Nr 2 im. Mikołaja Kopernika w Olecku</a:t>
            </a:r>
          </a:p>
        </p:txBody>
      </p:sp>
      <p:cxnSp>
        <p:nvCxnSpPr>
          <p:cNvPr id="3" name="Łącznik prosty 2">
            <a:extLst>
              <a:ext uri="{FF2B5EF4-FFF2-40B4-BE49-F238E27FC236}">
                <a16:creationId xmlns:a16="http://schemas.microsoft.com/office/drawing/2014/main" id="{4BA96476-E9BE-4BFE-876C-918390892394}"/>
              </a:ext>
            </a:extLst>
          </p:cNvPr>
          <p:cNvCxnSpPr/>
          <p:nvPr/>
        </p:nvCxnSpPr>
        <p:spPr>
          <a:xfrm flipV="1">
            <a:off x="1711326" y="608013"/>
            <a:ext cx="8769351" cy="4763"/>
          </a:xfrm>
          <a:prstGeom prst="line">
            <a:avLst/>
          </a:prstGeom>
        </p:spPr>
        <p:style>
          <a:lnRef idx="1">
            <a:schemeClr val="dk1"/>
          </a:lnRef>
          <a:fillRef idx="0">
            <a:schemeClr val="dk1"/>
          </a:fillRef>
          <a:effectRef idx="0">
            <a:schemeClr val="dk1"/>
          </a:effectRef>
          <a:fontRef idx="minor">
            <a:schemeClr val="tx1"/>
          </a:fontRef>
        </p:style>
      </p:cxnSp>
      <p:sp>
        <p:nvSpPr>
          <p:cNvPr id="10245" name="Symbol zastępczy zawartości 5">
            <a:extLst>
              <a:ext uri="{FF2B5EF4-FFF2-40B4-BE49-F238E27FC236}">
                <a16:creationId xmlns:a16="http://schemas.microsoft.com/office/drawing/2014/main" id="{481CDB50-84FB-482A-AB41-ECDC82605FB2}"/>
              </a:ext>
            </a:extLst>
          </p:cNvPr>
          <p:cNvSpPr>
            <a:spLocks noGrp="1"/>
          </p:cNvSpPr>
          <p:nvPr>
            <p:ph idx="1"/>
          </p:nvPr>
        </p:nvSpPr>
        <p:spPr>
          <a:xfrm>
            <a:off x="206477" y="714377"/>
            <a:ext cx="11724968" cy="5951894"/>
          </a:xfrm>
          <a:solidFill>
            <a:schemeClr val="bg2"/>
          </a:solidFill>
        </p:spPr>
        <p:txBody>
          <a:bodyPr>
            <a:normAutofit fontScale="77500" lnSpcReduction="20000"/>
          </a:bodyPr>
          <a:lstStyle/>
          <a:p>
            <a:pPr marL="0" indent="0" algn="ctr">
              <a:spcBef>
                <a:spcPts val="0"/>
              </a:spcBef>
              <a:buNone/>
              <a:defRPr/>
            </a:pPr>
            <a:endParaRPr lang="pl-PL" altLang="pl-PL" sz="2400" b="1" u="sng" dirty="0">
              <a:solidFill>
                <a:srgbClr val="3333CC"/>
              </a:solidFill>
              <a:effectLst>
                <a:outerShdw blurRad="38100" dist="38100" dir="2700000" algn="tl">
                  <a:srgbClr val="000000">
                    <a:alpha val="43137"/>
                  </a:srgbClr>
                </a:outerShdw>
              </a:effectLst>
            </a:endParaRPr>
          </a:p>
          <a:p>
            <a:pPr marL="0" indent="0">
              <a:lnSpc>
                <a:spcPct val="150000"/>
              </a:lnSpc>
              <a:buFont typeface="Garamond" panose="02020404030301010803" pitchFamily="18" charset="0"/>
              <a:buNone/>
              <a:defRPr/>
            </a:pPr>
            <a:r>
              <a:rPr lang="pl-PL" sz="3100" b="1" dirty="0"/>
              <a:t>UCZNIOWIE ZWOLNIENI Z ZAJĘĆ WYCHOWANIA FIZYCZNEGO</a:t>
            </a:r>
            <a:r>
              <a:rPr lang="pl-PL" sz="3100" dirty="0"/>
              <a:t>: </a:t>
            </a:r>
            <a:r>
              <a:rPr lang="pl-PL" sz="3100" b="1" dirty="0">
                <a:solidFill>
                  <a:srgbClr val="FF0000"/>
                </a:solidFill>
              </a:rPr>
              <a:t>6</a:t>
            </a:r>
            <a:r>
              <a:rPr lang="pl-PL" sz="3100" dirty="0"/>
              <a:t>, co stanowi: </a:t>
            </a:r>
            <a:r>
              <a:rPr lang="pl-PL" sz="3100" b="1" dirty="0"/>
              <a:t>1,7%</a:t>
            </a:r>
            <a:r>
              <a:rPr lang="pl-PL" sz="3100" dirty="0"/>
              <a:t> ogółu;</a:t>
            </a:r>
          </a:p>
          <a:p>
            <a:pPr marL="0" indent="0">
              <a:lnSpc>
                <a:spcPct val="150000"/>
              </a:lnSpc>
              <a:buFont typeface="Garamond" panose="02020404030301010803" pitchFamily="18" charset="0"/>
              <a:buNone/>
              <a:defRPr/>
            </a:pPr>
            <a:r>
              <a:rPr lang="pl-PL" sz="3100" b="1" dirty="0"/>
              <a:t>UCZNIOWIE OBJĘCI POMOCĄ PSYCHOLOGICZNO-PEDAGOGICZNĄ</a:t>
            </a:r>
            <a:r>
              <a:rPr lang="pl-PL" sz="3100" dirty="0"/>
              <a:t>: </a:t>
            </a:r>
            <a:r>
              <a:rPr lang="pl-PL" sz="3100" b="1" dirty="0">
                <a:solidFill>
                  <a:srgbClr val="FF0000"/>
                </a:solidFill>
              </a:rPr>
              <a:t>106</a:t>
            </a:r>
            <a:r>
              <a:rPr lang="pl-PL" sz="3100" dirty="0"/>
              <a:t>, co stanowi: </a:t>
            </a:r>
            <a:r>
              <a:rPr lang="pl-PL" sz="3100" b="1" dirty="0"/>
              <a:t>25,5</a:t>
            </a:r>
            <a:r>
              <a:rPr lang="pl-PL" sz="3100" dirty="0"/>
              <a:t>% </a:t>
            </a:r>
          </a:p>
          <a:p>
            <a:pPr marL="0" indent="0">
              <a:lnSpc>
                <a:spcPct val="150000"/>
              </a:lnSpc>
              <a:buFont typeface="Garamond" panose="02020404030301010803" pitchFamily="18" charset="0"/>
              <a:buNone/>
              <a:defRPr/>
            </a:pPr>
            <a:r>
              <a:rPr lang="pl-PL" sz="3100" b="1" dirty="0"/>
              <a:t>UCZNIOWIE Z DOSTOSOWANIEM WYMAGAŃ EDUKACYJNYCH: </a:t>
            </a:r>
            <a:r>
              <a:rPr lang="pl-PL" sz="3100" b="1" dirty="0">
                <a:solidFill>
                  <a:srgbClr val="FF0000"/>
                </a:solidFill>
              </a:rPr>
              <a:t>75</a:t>
            </a:r>
            <a:r>
              <a:rPr lang="pl-PL" sz="3100" dirty="0"/>
              <a:t>, co stanowi: </a:t>
            </a:r>
            <a:r>
              <a:rPr lang="pl-PL" sz="3100" b="1" dirty="0"/>
              <a:t>10,4</a:t>
            </a:r>
            <a:r>
              <a:rPr lang="pl-PL" sz="3100" dirty="0"/>
              <a:t>% ogółu , w tym </a:t>
            </a:r>
            <a:r>
              <a:rPr lang="pl-PL" sz="3100" b="1" dirty="0">
                <a:solidFill>
                  <a:srgbClr val="FF0000"/>
                </a:solidFill>
              </a:rPr>
              <a:t>27 </a:t>
            </a:r>
            <a:r>
              <a:rPr lang="pl-PL" sz="3100" dirty="0"/>
              <a:t>uczniów w klasach terapeutycznych</a:t>
            </a:r>
            <a:r>
              <a:rPr lang="pl-PL" sz="3100" b="1" dirty="0"/>
              <a:t>.</a:t>
            </a:r>
            <a:endParaRPr lang="pl-PL" sz="3100" dirty="0"/>
          </a:p>
          <a:p>
            <a:pPr marL="0" indent="0" algn="ctr">
              <a:spcBef>
                <a:spcPts val="0"/>
              </a:spcBef>
              <a:buNone/>
              <a:defRPr/>
            </a:pPr>
            <a:endParaRPr lang="pl-PL" altLang="pl-PL" sz="1000" b="1" u="sng" dirty="0">
              <a:solidFill>
                <a:srgbClr val="3333CC"/>
              </a:solidFill>
              <a:effectLst>
                <a:outerShdw blurRad="38100" dist="38100" dir="2700000" algn="tl">
                  <a:srgbClr val="000000">
                    <a:alpha val="43137"/>
                  </a:srgbClr>
                </a:outerShdw>
              </a:effectLst>
            </a:endParaRPr>
          </a:p>
          <a:p>
            <a:pPr marL="0" indent="0" algn="ctr">
              <a:spcBef>
                <a:spcPts val="0"/>
              </a:spcBef>
              <a:buNone/>
              <a:defRPr/>
            </a:pPr>
            <a:endParaRPr lang="pl-PL" altLang="pl-PL" sz="1000" b="1" u="sng" dirty="0">
              <a:solidFill>
                <a:srgbClr val="3333CC"/>
              </a:solidFill>
              <a:effectLst>
                <a:outerShdw blurRad="38100" dist="38100" dir="2700000" algn="tl">
                  <a:srgbClr val="000000">
                    <a:alpha val="43137"/>
                  </a:srgbClr>
                </a:outerShdw>
              </a:effectLst>
            </a:endParaRPr>
          </a:p>
          <a:p>
            <a:pPr marL="0" indent="0">
              <a:lnSpc>
                <a:spcPct val="170000"/>
              </a:lnSpc>
              <a:spcBef>
                <a:spcPts val="0"/>
              </a:spcBef>
              <a:buNone/>
              <a:defRPr/>
            </a:pPr>
            <a:r>
              <a:rPr lang="pl-PL" altLang="pl-PL" sz="3100" b="1" u="sng" dirty="0">
                <a:solidFill>
                  <a:srgbClr val="3333CC"/>
                </a:solidFill>
                <a:effectLst>
                  <a:outerShdw blurRad="38100" dist="38100" dir="2700000" algn="tl">
                    <a:srgbClr val="000000">
                      <a:alpha val="43137"/>
                    </a:srgbClr>
                  </a:outerShdw>
                </a:effectLst>
              </a:rPr>
              <a:t>ŚREDNIA OCEN : </a:t>
            </a:r>
          </a:p>
          <a:p>
            <a:pPr marL="0" indent="0">
              <a:lnSpc>
                <a:spcPct val="120000"/>
              </a:lnSpc>
              <a:spcBef>
                <a:spcPts val="0"/>
              </a:spcBef>
              <a:buNone/>
              <a:defRPr/>
            </a:pPr>
            <a:endParaRPr lang="pl-PL" altLang="pl-PL" sz="1100" b="1" u="sng" dirty="0">
              <a:solidFill>
                <a:srgbClr val="3333CC"/>
              </a:solidFill>
              <a:effectLst>
                <a:outerShdw blurRad="38100" dist="38100" dir="2700000" algn="tl">
                  <a:srgbClr val="000000">
                    <a:alpha val="43137"/>
                  </a:srgbClr>
                </a:outerShdw>
              </a:effectLst>
            </a:endParaRPr>
          </a:p>
          <a:p>
            <a:pPr marL="0" indent="0">
              <a:buNone/>
              <a:defRPr/>
            </a:pPr>
            <a:r>
              <a:rPr lang="pl-PL" altLang="pl-PL" b="1" dirty="0"/>
              <a:t>W SKALI SZKOŁY: </a:t>
            </a:r>
            <a:r>
              <a:rPr lang="pl-PL" b="1" dirty="0">
                <a:solidFill>
                  <a:srgbClr val="FF0000"/>
                </a:solidFill>
              </a:rPr>
              <a:t>3,78</a:t>
            </a:r>
            <a:r>
              <a:rPr lang="pl-PL" altLang="pl-PL" b="1" dirty="0"/>
              <a:t>;  </a:t>
            </a:r>
          </a:p>
          <a:p>
            <a:pPr marL="0" indent="0">
              <a:buNone/>
              <a:defRPr/>
            </a:pPr>
            <a:r>
              <a:rPr lang="pl-PL" altLang="pl-PL" b="1" dirty="0"/>
              <a:t>W SKALI klas I –</a:t>
            </a:r>
            <a:r>
              <a:rPr lang="pl-PL" b="1" dirty="0"/>
              <a:t> </a:t>
            </a:r>
            <a:r>
              <a:rPr lang="pl-PL" b="1" dirty="0">
                <a:solidFill>
                  <a:srgbClr val="FF0000"/>
                </a:solidFill>
              </a:rPr>
              <a:t>5,48</a:t>
            </a:r>
            <a:r>
              <a:rPr lang="pl-PL" b="1" dirty="0"/>
              <a:t>; klas IV – </a:t>
            </a:r>
            <a:r>
              <a:rPr lang="pl-PL" b="1" dirty="0">
                <a:solidFill>
                  <a:srgbClr val="FF0000"/>
                </a:solidFill>
              </a:rPr>
              <a:t>3,98;</a:t>
            </a:r>
            <a:r>
              <a:rPr lang="pl-PL" b="1" dirty="0"/>
              <a:t> klas VII – </a:t>
            </a:r>
            <a:r>
              <a:rPr lang="pl-PL" b="1" dirty="0">
                <a:solidFill>
                  <a:srgbClr val="FF0000"/>
                </a:solidFill>
              </a:rPr>
              <a:t>2,77</a:t>
            </a:r>
            <a:r>
              <a:rPr lang="pl-PL" b="1" dirty="0"/>
              <a:t>; klas gimnazjalnych II – </a:t>
            </a:r>
            <a:r>
              <a:rPr lang="pl-PL" b="1" dirty="0">
                <a:solidFill>
                  <a:srgbClr val="FF0000"/>
                </a:solidFill>
              </a:rPr>
              <a:t>3,12</a:t>
            </a:r>
            <a:r>
              <a:rPr lang="pl-PL" b="1" dirty="0"/>
              <a:t> i III – </a:t>
            </a:r>
            <a:r>
              <a:rPr lang="pl-PL" b="1" dirty="0">
                <a:solidFill>
                  <a:srgbClr val="FF0000"/>
                </a:solidFill>
              </a:rPr>
              <a:t>3,55</a:t>
            </a:r>
            <a:r>
              <a:rPr lang="pl-PL" b="1" dirty="0"/>
              <a:t>;</a:t>
            </a:r>
          </a:p>
          <a:p>
            <a:pPr marL="0" indent="0">
              <a:lnSpc>
                <a:spcPct val="170000"/>
              </a:lnSpc>
              <a:buNone/>
              <a:defRPr/>
            </a:pPr>
            <a:r>
              <a:rPr lang="pl-PL" altLang="pl-PL" sz="3100" b="1" u="sng" dirty="0">
                <a:solidFill>
                  <a:srgbClr val="3333CC"/>
                </a:solidFill>
                <a:effectLst>
                  <a:outerShdw blurRad="38100" dist="38100" dir="2700000" algn="tl">
                    <a:srgbClr val="000000">
                      <a:alpha val="43137"/>
                    </a:srgbClr>
                  </a:outerShdw>
                </a:effectLst>
              </a:rPr>
              <a:t>FREKWENCJA:</a:t>
            </a:r>
          </a:p>
          <a:p>
            <a:pPr marL="0" indent="0">
              <a:lnSpc>
                <a:spcPct val="120000"/>
              </a:lnSpc>
              <a:buNone/>
              <a:defRPr/>
            </a:pPr>
            <a:endParaRPr lang="pl-PL" altLang="pl-PL" sz="1000" b="1" u="sng" dirty="0">
              <a:solidFill>
                <a:srgbClr val="3333CC"/>
              </a:solidFill>
              <a:effectLst>
                <a:outerShdw blurRad="38100" dist="38100" dir="2700000" algn="tl">
                  <a:srgbClr val="000000">
                    <a:alpha val="43137"/>
                  </a:srgbClr>
                </a:outerShdw>
              </a:effectLst>
            </a:endParaRPr>
          </a:p>
          <a:p>
            <a:pPr marL="0" indent="0">
              <a:spcBef>
                <a:spcPts val="0"/>
              </a:spcBef>
              <a:buNone/>
              <a:defRPr/>
            </a:pPr>
            <a:r>
              <a:rPr lang="pl-PL" b="1" dirty="0"/>
              <a:t>ŚREDNIA  FREKWENCJA W SKALI SZKOŁY: </a:t>
            </a:r>
            <a:r>
              <a:rPr lang="pl-PL" b="1" dirty="0">
                <a:solidFill>
                  <a:srgbClr val="FF0000"/>
                </a:solidFill>
              </a:rPr>
              <a:t>88%;  </a:t>
            </a:r>
          </a:p>
          <a:p>
            <a:pPr marL="0" indent="0">
              <a:buNone/>
              <a:defRPr/>
            </a:pPr>
            <a:r>
              <a:rPr lang="pl-PL" b="1" dirty="0"/>
              <a:t>ZE 100% FREKWENCJĄ: </a:t>
            </a:r>
            <a:r>
              <a:rPr lang="pl-PL" b="1" dirty="0">
                <a:solidFill>
                  <a:srgbClr val="FF0000"/>
                </a:solidFill>
              </a:rPr>
              <a:t>19 </a:t>
            </a:r>
            <a:r>
              <a:rPr lang="pl-PL" b="1" dirty="0"/>
              <a:t>uczniów;</a:t>
            </a:r>
            <a:endParaRPr lang="pl-PL" altLang="pl-PL" dirty="0"/>
          </a:p>
        </p:txBody>
      </p:sp>
      <p:pic>
        <p:nvPicPr>
          <p:cNvPr id="6" name="Picture 2" descr="Znalezione obrazy dla zapytania sp2 olecko">
            <a:extLst>
              <a:ext uri="{FF2B5EF4-FFF2-40B4-BE49-F238E27FC236}">
                <a16:creationId xmlns:a16="http://schemas.microsoft.com/office/drawing/2014/main" id="{F3B3AB2A-1B91-4460-8D44-9428514D75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83" y="131478"/>
            <a:ext cx="929156" cy="934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90330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F76AA35D-BA0F-49FF-85F2-1F93948F1E90}"/>
              </a:ext>
            </a:extLst>
          </p:cNvPr>
          <p:cNvSpPr txBox="1">
            <a:spLocks/>
          </p:cNvSpPr>
          <p:nvPr/>
        </p:nvSpPr>
        <p:spPr bwMode="auto">
          <a:xfrm>
            <a:off x="206477" y="80966"/>
            <a:ext cx="11724968" cy="511175"/>
          </a:xfrm>
          <a:prstGeom prst="rect">
            <a:avLst/>
          </a:prstGeom>
          <a:noFill/>
          <a:ln w="3175">
            <a:noFill/>
            <a:miter lim="800000"/>
            <a:headEnd/>
            <a:tailEnd/>
          </a:ln>
        </p:spPr>
        <p:txBody>
          <a:bodyPr anchor="ctr"/>
          <a:lstStyle/>
          <a:p>
            <a:pPr algn="ctr">
              <a:defRPr/>
            </a:pPr>
            <a:r>
              <a:rPr lang="pl-PL" sz="2400" b="1" kern="0" dirty="0">
                <a:solidFill>
                  <a:srgbClr val="3333CC"/>
                </a:solidFill>
                <a:effectLst>
                  <a:outerShdw blurRad="38100" dist="38100" dir="2700000" algn="tl">
                    <a:srgbClr val="000000">
                      <a:alpha val="43137"/>
                    </a:srgbClr>
                  </a:outerShdw>
                </a:effectLst>
                <a:latin typeface="Century Gothic" panose="020B0502020202020204" pitchFamily="34" charset="0"/>
              </a:rPr>
              <a:t>Szkoła Podstawowa Nr 2 im. Mikołaja Kopernika w Olecku</a:t>
            </a:r>
          </a:p>
        </p:txBody>
      </p:sp>
      <p:cxnSp>
        <p:nvCxnSpPr>
          <p:cNvPr id="3" name="Łącznik prosty 2">
            <a:extLst>
              <a:ext uri="{FF2B5EF4-FFF2-40B4-BE49-F238E27FC236}">
                <a16:creationId xmlns:a16="http://schemas.microsoft.com/office/drawing/2014/main" id="{4BA96476-E9BE-4BFE-876C-918390892394}"/>
              </a:ext>
            </a:extLst>
          </p:cNvPr>
          <p:cNvCxnSpPr/>
          <p:nvPr/>
        </p:nvCxnSpPr>
        <p:spPr>
          <a:xfrm flipV="1">
            <a:off x="1711326" y="608013"/>
            <a:ext cx="8769351" cy="4763"/>
          </a:xfrm>
          <a:prstGeom prst="line">
            <a:avLst/>
          </a:prstGeom>
        </p:spPr>
        <p:style>
          <a:lnRef idx="1">
            <a:schemeClr val="dk1"/>
          </a:lnRef>
          <a:fillRef idx="0">
            <a:schemeClr val="dk1"/>
          </a:fillRef>
          <a:effectRef idx="0">
            <a:schemeClr val="dk1"/>
          </a:effectRef>
          <a:fontRef idx="minor">
            <a:schemeClr val="tx1"/>
          </a:fontRef>
        </p:style>
      </p:cxnSp>
      <p:sp>
        <p:nvSpPr>
          <p:cNvPr id="10245" name="Symbol zastępczy zawartości 5">
            <a:extLst>
              <a:ext uri="{FF2B5EF4-FFF2-40B4-BE49-F238E27FC236}">
                <a16:creationId xmlns:a16="http://schemas.microsoft.com/office/drawing/2014/main" id="{481CDB50-84FB-482A-AB41-ECDC82605FB2}"/>
              </a:ext>
            </a:extLst>
          </p:cNvPr>
          <p:cNvSpPr>
            <a:spLocks noGrp="1"/>
          </p:cNvSpPr>
          <p:nvPr>
            <p:ph idx="1"/>
          </p:nvPr>
        </p:nvSpPr>
        <p:spPr>
          <a:xfrm>
            <a:off x="206477" y="714377"/>
            <a:ext cx="11724968" cy="5951894"/>
          </a:xfrm>
          <a:solidFill>
            <a:schemeClr val="bg2"/>
          </a:solidFill>
        </p:spPr>
        <p:txBody>
          <a:bodyPr/>
          <a:lstStyle/>
          <a:p>
            <a:pPr marL="0" indent="0" algn="ctr">
              <a:lnSpc>
                <a:spcPct val="100000"/>
              </a:lnSpc>
              <a:buFont typeface="Garamond" panose="02020404030301010803" pitchFamily="18" charset="0"/>
              <a:buNone/>
              <a:defRPr/>
            </a:pPr>
            <a:r>
              <a:rPr lang="pl-PL" sz="2400" b="1" u="sng" dirty="0"/>
              <a:t>Uczniowie wyróżniający się w nauce i zachowaniu</a:t>
            </a:r>
          </a:p>
          <a:p>
            <a:pPr marL="0" indent="0" algn="ctr">
              <a:lnSpc>
                <a:spcPct val="100000"/>
              </a:lnSpc>
              <a:buFont typeface="Garamond" panose="02020404030301010803" pitchFamily="18" charset="0"/>
              <a:buNone/>
              <a:defRPr/>
            </a:pPr>
            <a:r>
              <a:rPr lang="pl-PL" sz="2400" b="1" u="sng" dirty="0"/>
              <a:t> (śr. ocen - 4,75, co najmniej bardzo dobre zachowanie): </a:t>
            </a:r>
            <a:r>
              <a:rPr lang="pl-PL" sz="2400" b="1" u="sng" dirty="0">
                <a:solidFill>
                  <a:srgbClr val="FF0000"/>
                </a:solidFill>
              </a:rPr>
              <a:t>19, </a:t>
            </a:r>
            <a:r>
              <a:rPr lang="pl-PL" sz="2400" b="1" u="sng" dirty="0"/>
              <a:t>co stanowi 5,5% ogółu</a:t>
            </a:r>
          </a:p>
          <a:p>
            <a:pPr marL="0" indent="0">
              <a:lnSpc>
                <a:spcPct val="100000"/>
              </a:lnSpc>
              <a:buFont typeface="Garamond" panose="02020404030301010803" pitchFamily="18" charset="0"/>
              <a:buNone/>
              <a:defRPr/>
            </a:pPr>
            <a:endParaRPr lang="pl-PL" sz="1100" b="1" u="sng" dirty="0">
              <a:solidFill>
                <a:srgbClr val="0033CC"/>
              </a:solidFill>
              <a:effectLst>
                <a:outerShdw blurRad="38100" dist="38100" dir="2700000" algn="tl">
                  <a:srgbClr val="000000">
                    <a:alpha val="43137"/>
                  </a:srgbClr>
                </a:outerShdw>
              </a:effectLst>
            </a:endParaRPr>
          </a:p>
          <a:p>
            <a:pPr marL="0" indent="0">
              <a:lnSpc>
                <a:spcPct val="100000"/>
              </a:lnSpc>
              <a:buFont typeface="Garamond" panose="02020404030301010803" pitchFamily="18" charset="0"/>
              <a:buNone/>
              <a:defRPr/>
            </a:pPr>
            <a:r>
              <a:rPr lang="pl-PL" sz="2400" b="1" u="sng" dirty="0">
                <a:solidFill>
                  <a:srgbClr val="0033CC"/>
                </a:solidFill>
                <a:effectLst>
                  <a:outerShdw blurRad="38100" dist="38100" dir="2700000" algn="tl">
                    <a:srgbClr val="000000">
                      <a:alpha val="43137"/>
                    </a:srgbClr>
                  </a:outerShdw>
                </a:effectLst>
              </a:rPr>
              <a:t>KLASY IV:</a:t>
            </a:r>
            <a:r>
              <a:rPr lang="pl-PL" sz="2400" b="1" dirty="0">
                <a:solidFill>
                  <a:srgbClr val="0033CC"/>
                </a:solidFill>
                <a:effectLst>
                  <a:outerShdw blurRad="38100" dist="38100" dir="2700000" algn="tl">
                    <a:srgbClr val="000000">
                      <a:alpha val="43137"/>
                    </a:srgbClr>
                  </a:outerShdw>
                </a:effectLst>
              </a:rPr>
              <a:t> </a:t>
            </a:r>
          </a:p>
          <a:p>
            <a:pPr lvl="0"/>
            <a:r>
              <a:rPr lang="pl-PL" sz="2400" b="1" dirty="0"/>
              <a:t>Kowalewska Maja </a:t>
            </a:r>
            <a:r>
              <a:rPr lang="pl-PL" sz="2400" b="1" dirty="0" err="1"/>
              <a:t>IVa</a:t>
            </a:r>
            <a:r>
              <a:rPr lang="pl-PL" sz="2400" b="1" dirty="0"/>
              <a:t> - śr. ocen: </a:t>
            </a:r>
            <a:r>
              <a:rPr lang="pl-PL" sz="2400" b="1" dirty="0">
                <a:solidFill>
                  <a:srgbClr val="FF0000"/>
                </a:solidFill>
              </a:rPr>
              <a:t>5,36,</a:t>
            </a:r>
            <a:r>
              <a:rPr lang="pl-PL" sz="2400" b="1" dirty="0"/>
              <a:t> zach.: bardzo dobre, </a:t>
            </a:r>
          </a:p>
          <a:p>
            <a:pPr lvl="0"/>
            <a:r>
              <a:rPr lang="pl-PL" sz="2400" b="1" dirty="0" err="1"/>
              <a:t>Weisbrod</a:t>
            </a:r>
            <a:r>
              <a:rPr lang="pl-PL" sz="2400" b="1" dirty="0"/>
              <a:t> Weronika </a:t>
            </a:r>
            <a:r>
              <a:rPr lang="pl-PL" sz="2400" b="1" dirty="0" err="1"/>
              <a:t>IVa</a:t>
            </a:r>
            <a:r>
              <a:rPr lang="pl-PL" sz="2400" b="1" dirty="0"/>
              <a:t> - śr. ocen: </a:t>
            </a:r>
            <a:r>
              <a:rPr lang="pl-PL" sz="2400" b="1" dirty="0">
                <a:solidFill>
                  <a:srgbClr val="FF0000"/>
                </a:solidFill>
              </a:rPr>
              <a:t>5,18</a:t>
            </a:r>
            <a:r>
              <a:rPr lang="pl-PL" sz="2400" b="1" dirty="0"/>
              <a:t>, zach.: wzorowe,</a:t>
            </a:r>
          </a:p>
          <a:p>
            <a:pPr lvl="0"/>
            <a:r>
              <a:rPr lang="pl-PL" sz="2400" b="1" dirty="0" err="1"/>
              <a:t>Chodnicka</a:t>
            </a:r>
            <a:r>
              <a:rPr lang="pl-PL" sz="2400" b="1" dirty="0"/>
              <a:t> Hanna </a:t>
            </a:r>
            <a:r>
              <a:rPr lang="pl-PL" sz="2400" b="1" dirty="0" err="1"/>
              <a:t>IVa</a:t>
            </a:r>
            <a:r>
              <a:rPr lang="pl-PL" sz="2400" b="1" dirty="0"/>
              <a:t> - śr. ocen: </a:t>
            </a:r>
            <a:r>
              <a:rPr lang="pl-PL" sz="2400" b="1" dirty="0">
                <a:solidFill>
                  <a:srgbClr val="FF0000"/>
                </a:solidFill>
              </a:rPr>
              <a:t>5,09</a:t>
            </a:r>
            <a:r>
              <a:rPr lang="pl-PL" sz="2400" b="1" dirty="0"/>
              <a:t>, zach.: wzorowe,</a:t>
            </a:r>
          </a:p>
          <a:p>
            <a:pPr lvl="0"/>
            <a:r>
              <a:rPr lang="pl-PL" sz="2400" b="1" dirty="0"/>
              <a:t>Zawadzka Magdalena </a:t>
            </a:r>
            <a:r>
              <a:rPr lang="pl-PL" sz="2400" b="1" dirty="0" err="1"/>
              <a:t>IVa</a:t>
            </a:r>
            <a:r>
              <a:rPr lang="pl-PL" sz="2400" b="1" dirty="0"/>
              <a:t> - śr. ocen: </a:t>
            </a:r>
            <a:r>
              <a:rPr lang="pl-PL" sz="2400" b="1" dirty="0">
                <a:solidFill>
                  <a:srgbClr val="FF0000"/>
                </a:solidFill>
              </a:rPr>
              <a:t>5,09</a:t>
            </a:r>
            <a:r>
              <a:rPr lang="pl-PL" sz="2400" b="1" dirty="0"/>
              <a:t>, zach.: wzorowe,</a:t>
            </a:r>
          </a:p>
          <a:p>
            <a:pPr lvl="0"/>
            <a:r>
              <a:rPr lang="pl-PL" sz="2400" b="1" dirty="0"/>
              <a:t>Żukowska Zuzanna Apolonia </a:t>
            </a:r>
            <a:r>
              <a:rPr lang="pl-PL" sz="2400" b="1" dirty="0" err="1"/>
              <a:t>IVa</a:t>
            </a:r>
            <a:r>
              <a:rPr lang="pl-PL" sz="2400" b="1" dirty="0"/>
              <a:t> - śr. ocen: </a:t>
            </a:r>
            <a:r>
              <a:rPr lang="pl-PL" sz="2400" b="1" dirty="0">
                <a:solidFill>
                  <a:srgbClr val="FF0000"/>
                </a:solidFill>
              </a:rPr>
              <a:t>5,09,</a:t>
            </a:r>
            <a:r>
              <a:rPr lang="pl-PL" sz="2400" b="1" dirty="0"/>
              <a:t> zach.: wzorowe,</a:t>
            </a:r>
          </a:p>
          <a:p>
            <a:pPr lvl="0"/>
            <a:r>
              <a:rPr lang="pl-PL" sz="2400" b="1" dirty="0"/>
              <a:t>Sienica Wiktoria </a:t>
            </a:r>
            <a:r>
              <a:rPr lang="pl-PL" sz="2400" b="1" dirty="0" err="1"/>
              <a:t>IVa</a:t>
            </a:r>
            <a:r>
              <a:rPr lang="pl-PL" sz="2400" b="1" dirty="0"/>
              <a:t> - śr. ocen: śr. ocen: </a:t>
            </a:r>
            <a:r>
              <a:rPr lang="pl-PL" sz="2400" b="1" dirty="0">
                <a:solidFill>
                  <a:srgbClr val="FF0000"/>
                </a:solidFill>
              </a:rPr>
              <a:t>4,82,</a:t>
            </a:r>
            <a:r>
              <a:rPr lang="pl-PL" sz="2400" b="1" dirty="0"/>
              <a:t> zach.: bardzo dobre,</a:t>
            </a:r>
          </a:p>
          <a:p>
            <a:pPr lvl="0"/>
            <a:r>
              <a:rPr lang="pl-PL" sz="2400" b="1" dirty="0" err="1"/>
              <a:t>Giczewska</a:t>
            </a:r>
            <a:r>
              <a:rPr lang="pl-PL" sz="2400" b="1" dirty="0"/>
              <a:t> Izabela </a:t>
            </a:r>
            <a:r>
              <a:rPr lang="pl-PL" sz="2400" b="1" dirty="0" err="1"/>
              <a:t>IVb</a:t>
            </a:r>
            <a:r>
              <a:rPr lang="pl-PL" sz="2400" b="1" dirty="0"/>
              <a:t> - śr. ocen: </a:t>
            </a:r>
            <a:r>
              <a:rPr lang="pl-PL" sz="2400" b="1" dirty="0">
                <a:solidFill>
                  <a:srgbClr val="FF0000"/>
                </a:solidFill>
              </a:rPr>
              <a:t>5,45,</a:t>
            </a:r>
            <a:r>
              <a:rPr lang="pl-PL" sz="2400" b="1" dirty="0"/>
              <a:t> zach.: wzorowe,</a:t>
            </a:r>
          </a:p>
          <a:p>
            <a:pPr lvl="0"/>
            <a:r>
              <a:rPr lang="pl-PL" sz="2400" b="1" dirty="0"/>
              <a:t>Brodowska Amelia </a:t>
            </a:r>
            <a:r>
              <a:rPr lang="pl-PL" sz="2400" b="1" dirty="0" err="1"/>
              <a:t>IVb</a:t>
            </a:r>
            <a:r>
              <a:rPr lang="pl-PL" sz="2400" b="1" dirty="0"/>
              <a:t> - śr. ocen: </a:t>
            </a:r>
            <a:r>
              <a:rPr lang="pl-PL" sz="2400" b="1" dirty="0">
                <a:solidFill>
                  <a:srgbClr val="FF0000"/>
                </a:solidFill>
              </a:rPr>
              <a:t>4,82, </a:t>
            </a:r>
            <a:r>
              <a:rPr lang="pl-PL" sz="2400" b="1" dirty="0"/>
              <a:t>zach.: bardzo dobre.</a:t>
            </a:r>
          </a:p>
          <a:p>
            <a:pPr marL="0" indent="0">
              <a:lnSpc>
                <a:spcPct val="100000"/>
              </a:lnSpc>
              <a:buFont typeface="Garamond" panose="02020404030301010803" pitchFamily="18" charset="0"/>
              <a:buNone/>
              <a:defRPr/>
            </a:pPr>
            <a:endParaRPr lang="pl-PL" sz="2400" b="1" dirty="0">
              <a:solidFill>
                <a:srgbClr val="0033CC"/>
              </a:solidFill>
              <a:effectLst>
                <a:outerShdw blurRad="38100" dist="38100" dir="2700000" algn="tl">
                  <a:srgbClr val="000000">
                    <a:alpha val="43137"/>
                  </a:srgbClr>
                </a:outerShdw>
              </a:effectLst>
            </a:endParaRPr>
          </a:p>
          <a:p>
            <a:pPr marL="0" indent="0">
              <a:lnSpc>
                <a:spcPct val="150000"/>
              </a:lnSpc>
              <a:spcBef>
                <a:spcPts val="0"/>
              </a:spcBef>
              <a:buFont typeface="Garamond" panose="02020404030301010803" pitchFamily="18" charset="0"/>
              <a:buNone/>
              <a:defRPr/>
            </a:pPr>
            <a:endParaRPr lang="pl-PL" sz="2200" dirty="0"/>
          </a:p>
        </p:txBody>
      </p:sp>
      <p:pic>
        <p:nvPicPr>
          <p:cNvPr id="6" name="Picture 2" descr="Znalezione obrazy dla zapytania sp2 olecko">
            <a:extLst>
              <a:ext uri="{FF2B5EF4-FFF2-40B4-BE49-F238E27FC236}">
                <a16:creationId xmlns:a16="http://schemas.microsoft.com/office/drawing/2014/main" id="{F3B3AB2A-1B91-4460-8D44-9428514D75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83" y="131478"/>
            <a:ext cx="929156" cy="934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91112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F76AA35D-BA0F-49FF-85F2-1F93948F1E90}"/>
              </a:ext>
            </a:extLst>
          </p:cNvPr>
          <p:cNvSpPr txBox="1">
            <a:spLocks/>
          </p:cNvSpPr>
          <p:nvPr/>
        </p:nvSpPr>
        <p:spPr bwMode="auto">
          <a:xfrm>
            <a:off x="206477" y="80966"/>
            <a:ext cx="11724968" cy="511175"/>
          </a:xfrm>
          <a:prstGeom prst="rect">
            <a:avLst/>
          </a:prstGeom>
          <a:noFill/>
          <a:ln w="3175">
            <a:noFill/>
            <a:miter lim="800000"/>
            <a:headEnd/>
            <a:tailEnd/>
          </a:ln>
        </p:spPr>
        <p:txBody>
          <a:bodyPr anchor="ctr"/>
          <a:lstStyle/>
          <a:p>
            <a:pPr algn="ctr">
              <a:defRPr/>
            </a:pPr>
            <a:r>
              <a:rPr lang="pl-PL" sz="2400" b="1" kern="0" dirty="0">
                <a:solidFill>
                  <a:srgbClr val="3333CC"/>
                </a:solidFill>
                <a:effectLst>
                  <a:outerShdw blurRad="38100" dist="38100" dir="2700000" algn="tl">
                    <a:srgbClr val="000000">
                      <a:alpha val="43137"/>
                    </a:srgbClr>
                  </a:outerShdw>
                </a:effectLst>
                <a:latin typeface="Century Gothic" panose="020B0502020202020204" pitchFamily="34" charset="0"/>
              </a:rPr>
              <a:t>Szkoła Podstawowa Nr 2 im. Mikołaja Kopernika w Olecku</a:t>
            </a:r>
          </a:p>
        </p:txBody>
      </p:sp>
      <p:cxnSp>
        <p:nvCxnSpPr>
          <p:cNvPr id="3" name="Łącznik prosty 2">
            <a:extLst>
              <a:ext uri="{FF2B5EF4-FFF2-40B4-BE49-F238E27FC236}">
                <a16:creationId xmlns:a16="http://schemas.microsoft.com/office/drawing/2014/main" id="{4BA96476-E9BE-4BFE-876C-918390892394}"/>
              </a:ext>
            </a:extLst>
          </p:cNvPr>
          <p:cNvCxnSpPr/>
          <p:nvPr/>
        </p:nvCxnSpPr>
        <p:spPr>
          <a:xfrm flipV="1">
            <a:off x="1711326" y="608013"/>
            <a:ext cx="8769351" cy="4763"/>
          </a:xfrm>
          <a:prstGeom prst="line">
            <a:avLst/>
          </a:prstGeom>
        </p:spPr>
        <p:style>
          <a:lnRef idx="1">
            <a:schemeClr val="dk1"/>
          </a:lnRef>
          <a:fillRef idx="0">
            <a:schemeClr val="dk1"/>
          </a:fillRef>
          <a:effectRef idx="0">
            <a:schemeClr val="dk1"/>
          </a:effectRef>
          <a:fontRef idx="minor">
            <a:schemeClr val="tx1"/>
          </a:fontRef>
        </p:style>
      </p:cxnSp>
      <p:sp>
        <p:nvSpPr>
          <p:cNvPr id="10245" name="Symbol zastępczy zawartości 5">
            <a:extLst>
              <a:ext uri="{FF2B5EF4-FFF2-40B4-BE49-F238E27FC236}">
                <a16:creationId xmlns:a16="http://schemas.microsoft.com/office/drawing/2014/main" id="{481CDB50-84FB-482A-AB41-ECDC82605FB2}"/>
              </a:ext>
            </a:extLst>
          </p:cNvPr>
          <p:cNvSpPr>
            <a:spLocks noGrp="1"/>
          </p:cNvSpPr>
          <p:nvPr>
            <p:ph idx="1"/>
          </p:nvPr>
        </p:nvSpPr>
        <p:spPr>
          <a:xfrm>
            <a:off x="206477" y="714377"/>
            <a:ext cx="11724968" cy="5951894"/>
          </a:xfrm>
          <a:solidFill>
            <a:schemeClr val="bg2"/>
          </a:solidFill>
        </p:spPr>
        <p:txBody>
          <a:bodyPr>
            <a:normAutofit/>
          </a:bodyPr>
          <a:lstStyle/>
          <a:p>
            <a:pPr marL="0" indent="0" algn="ctr">
              <a:lnSpc>
                <a:spcPct val="100000"/>
              </a:lnSpc>
              <a:buFont typeface="Garamond" panose="02020404030301010803" pitchFamily="18" charset="0"/>
              <a:buNone/>
              <a:defRPr/>
            </a:pPr>
            <a:r>
              <a:rPr lang="pl-PL" sz="2400" b="1" u="sng" dirty="0"/>
              <a:t>Uczniowie wyróżniający się w nauce i zachowaniu</a:t>
            </a:r>
          </a:p>
          <a:p>
            <a:pPr marL="0" indent="0" algn="ctr">
              <a:lnSpc>
                <a:spcPct val="100000"/>
              </a:lnSpc>
              <a:buFont typeface="Garamond" panose="02020404030301010803" pitchFamily="18" charset="0"/>
              <a:buNone/>
              <a:defRPr/>
            </a:pPr>
            <a:r>
              <a:rPr lang="pl-PL" sz="2200" b="1" u="sng" dirty="0"/>
              <a:t> (śr. ocen - 4,75, co najmniej bardzo dobre zachowanie): </a:t>
            </a:r>
            <a:r>
              <a:rPr lang="pl-PL" sz="2200" b="1" u="sng" dirty="0">
                <a:solidFill>
                  <a:srgbClr val="FF0000"/>
                </a:solidFill>
              </a:rPr>
              <a:t>19, </a:t>
            </a:r>
            <a:r>
              <a:rPr lang="pl-PL" sz="2200" b="1" u="sng" dirty="0"/>
              <a:t>co stanowi 5,5% ogółu</a:t>
            </a:r>
          </a:p>
          <a:p>
            <a:pPr marL="0" indent="0" algn="ctr">
              <a:lnSpc>
                <a:spcPct val="100000"/>
              </a:lnSpc>
              <a:buFont typeface="Garamond" panose="02020404030301010803" pitchFamily="18" charset="0"/>
              <a:buNone/>
              <a:defRPr/>
            </a:pPr>
            <a:endParaRPr lang="pl-PL" sz="800" b="1" u="sng" dirty="0"/>
          </a:p>
          <a:p>
            <a:pPr marL="0" indent="0">
              <a:lnSpc>
                <a:spcPct val="100000"/>
              </a:lnSpc>
              <a:buFont typeface="Garamond" panose="02020404030301010803" pitchFamily="18" charset="0"/>
              <a:buNone/>
              <a:defRPr/>
            </a:pPr>
            <a:r>
              <a:rPr lang="pl-PL" sz="2400" b="1" u="sng" dirty="0">
                <a:solidFill>
                  <a:srgbClr val="0033CC"/>
                </a:solidFill>
                <a:effectLst>
                  <a:outerShdw blurRad="38100" dist="38100" dir="2700000" algn="tl">
                    <a:srgbClr val="000000">
                      <a:alpha val="43137"/>
                    </a:srgbClr>
                  </a:outerShdw>
                </a:effectLst>
              </a:rPr>
              <a:t>KLASY VII:</a:t>
            </a:r>
            <a:r>
              <a:rPr lang="pl-PL" sz="2400" b="1" dirty="0">
                <a:solidFill>
                  <a:srgbClr val="0033CC"/>
                </a:solidFill>
                <a:effectLst>
                  <a:outerShdw blurRad="38100" dist="38100" dir="2700000" algn="tl">
                    <a:srgbClr val="000000">
                      <a:alpha val="43137"/>
                    </a:srgbClr>
                  </a:outerShdw>
                </a:effectLst>
              </a:rPr>
              <a:t> </a:t>
            </a:r>
          </a:p>
          <a:p>
            <a:pPr>
              <a:lnSpc>
                <a:spcPct val="100000"/>
              </a:lnSpc>
              <a:defRPr/>
            </a:pPr>
            <a:r>
              <a:rPr lang="pl-PL" sz="2400" b="1" dirty="0"/>
              <a:t>Sulima Oliwia, śr. ocen: </a:t>
            </a:r>
            <a:r>
              <a:rPr lang="pl-PL" sz="2400" b="1" dirty="0">
                <a:solidFill>
                  <a:srgbClr val="FF0000"/>
                </a:solidFill>
              </a:rPr>
              <a:t>4,86</a:t>
            </a:r>
            <a:r>
              <a:rPr lang="pl-PL" sz="2400" b="1" dirty="0"/>
              <a:t>, zach.: wzorowe.</a:t>
            </a:r>
          </a:p>
          <a:p>
            <a:pPr marL="0" indent="0">
              <a:lnSpc>
                <a:spcPct val="100000"/>
              </a:lnSpc>
              <a:buNone/>
              <a:defRPr/>
            </a:pPr>
            <a:r>
              <a:rPr lang="pl-PL" sz="2400" b="1" u="sng" dirty="0">
                <a:solidFill>
                  <a:srgbClr val="0033CC"/>
                </a:solidFill>
                <a:effectLst>
                  <a:outerShdw blurRad="38100" dist="38100" dir="2700000" algn="tl">
                    <a:srgbClr val="000000">
                      <a:alpha val="43137"/>
                    </a:srgbClr>
                  </a:outerShdw>
                </a:effectLst>
              </a:rPr>
              <a:t>KLASY II gimnazjalne:</a:t>
            </a:r>
            <a:r>
              <a:rPr lang="pl-PL" sz="2400" b="1" dirty="0">
                <a:solidFill>
                  <a:srgbClr val="0033CC"/>
                </a:solidFill>
                <a:effectLst>
                  <a:outerShdw blurRad="38100" dist="38100" dir="2700000" algn="tl">
                    <a:srgbClr val="000000">
                      <a:alpha val="43137"/>
                    </a:srgbClr>
                  </a:outerShdw>
                </a:effectLst>
              </a:rPr>
              <a:t> </a:t>
            </a:r>
          </a:p>
          <a:p>
            <a:pPr lvl="0"/>
            <a:r>
              <a:rPr lang="pl-PL" sz="2400" b="1" dirty="0" err="1"/>
              <a:t>Dadura</a:t>
            </a:r>
            <a:r>
              <a:rPr lang="pl-PL" sz="2400" b="1" dirty="0"/>
              <a:t> Dominika - </a:t>
            </a:r>
            <a:r>
              <a:rPr lang="pl-PL" sz="2400" b="1" dirty="0" err="1"/>
              <a:t>IIc</a:t>
            </a:r>
            <a:r>
              <a:rPr lang="pl-PL" sz="2400" b="1" dirty="0"/>
              <a:t>, śr. ocen: </a:t>
            </a:r>
            <a:r>
              <a:rPr lang="pl-PL" sz="2400" b="1" dirty="0">
                <a:solidFill>
                  <a:srgbClr val="FF0000"/>
                </a:solidFill>
              </a:rPr>
              <a:t>5,25</a:t>
            </a:r>
            <a:r>
              <a:rPr lang="pl-PL" sz="2400" b="1" dirty="0"/>
              <a:t>; zach.: wzorowe,</a:t>
            </a:r>
          </a:p>
          <a:p>
            <a:pPr lvl="0"/>
            <a:r>
              <a:rPr lang="pl-PL" sz="2400" b="1" dirty="0"/>
              <a:t>Dębowska Irmina - </a:t>
            </a:r>
            <a:r>
              <a:rPr lang="pl-PL" sz="2400" b="1" dirty="0" err="1"/>
              <a:t>IIc</a:t>
            </a:r>
            <a:r>
              <a:rPr lang="pl-PL" sz="2400" b="1" dirty="0"/>
              <a:t>, śr. ocen: </a:t>
            </a:r>
            <a:r>
              <a:rPr lang="pl-PL" sz="2400" b="1" dirty="0">
                <a:solidFill>
                  <a:srgbClr val="FF0000"/>
                </a:solidFill>
              </a:rPr>
              <a:t>5,25</a:t>
            </a:r>
            <a:r>
              <a:rPr lang="pl-PL" sz="2400" b="1" dirty="0"/>
              <a:t>; zach.: wzorowe,</a:t>
            </a:r>
          </a:p>
          <a:p>
            <a:pPr lvl="0"/>
            <a:r>
              <a:rPr lang="pl-PL" sz="2400" b="1" dirty="0"/>
              <a:t>Piotrowska Aleksandra - </a:t>
            </a:r>
            <a:r>
              <a:rPr lang="pl-PL" sz="2400" b="1" dirty="0" err="1"/>
              <a:t>IIc</a:t>
            </a:r>
            <a:r>
              <a:rPr lang="pl-PL" sz="2400" b="1" dirty="0"/>
              <a:t>, śr. ocen: </a:t>
            </a:r>
            <a:r>
              <a:rPr lang="pl-PL" sz="2400" b="1" dirty="0">
                <a:solidFill>
                  <a:srgbClr val="FF0000"/>
                </a:solidFill>
              </a:rPr>
              <a:t>5,0</a:t>
            </a:r>
            <a:r>
              <a:rPr lang="pl-PL" sz="2400" b="1" dirty="0"/>
              <a:t>; zach.: wzorowe,</a:t>
            </a:r>
          </a:p>
          <a:p>
            <a:pPr lvl="0"/>
            <a:r>
              <a:rPr lang="pl-PL" sz="2400" b="1" dirty="0"/>
              <a:t>Brodowska Maja - </a:t>
            </a:r>
            <a:r>
              <a:rPr lang="pl-PL" sz="2400" b="1" dirty="0" err="1"/>
              <a:t>IIc</a:t>
            </a:r>
            <a:r>
              <a:rPr lang="pl-PL" sz="2400" b="1" dirty="0"/>
              <a:t>, śr. ocen: </a:t>
            </a:r>
            <a:r>
              <a:rPr lang="pl-PL" sz="2400" b="1" dirty="0">
                <a:solidFill>
                  <a:srgbClr val="FF0000"/>
                </a:solidFill>
              </a:rPr>
              <a:t>4,88</a:t>
            </a:r>
            <a:r>
              <a:rPr lang="pl-PL" sz="2400" b="1" dirty="0"/>
              <a:t>; zach.: wzorowe,</a:t>
            </a:r>
          </a:p>
          <a:p>
            <a:pPr lvl="0"/>
            <a:r>
              <a:rPr lang="pl-PL" sz="2400" b="1" dirty="0"/>
              <a:t>Machnikowski Adam - </a:t>
            </a:r>
            <a:r>
              <a:rPr lang="pl-PL" sz="2400" b="1" dirty="0" err="1"/>
              <a:t>IIc</a:t>
            </a:r>
            <a:r>
              <a:rPr lang="pl-PL" sz="2400" b="1" dirty="0"/>
              <a:t>,  śr. ocen: </a:t>
            </a:r>
            <a:r>
              <a:rPr lang="pl-PL" sz="2400" b="1" dirty="0">
                <a:solidFill>
                  <a:srgbClr val="FF0000"/>
                </a:solidFill>
              </a:rPr>
              <a:t>4,94</a:t>
            </a:r>
            <a:r>
              <a:rPr lang="pl-PL" sz="2400" b="1" dirty="0"/>
              <a:t>; zach.: bardzo dobre,</a:t>
            </a:r>
          </a:p>
          <a:p>
            <a:pPr lvl="0"/>
            <a:r>
              <a:rPr lang="pl-PL" sz="2400" b="1" dirty="0"/>
              <a:t>Marchewka Aleksander- </a:t>
            </a:r>
            <a:r>
              <a:rPr lang="pl-PL" sz="2400" b="1" dirty="0" err="1"/>
              <a:t>IIc</a:t>
            </a:r>
            <a:r>
              <a:rPr lang="pl-PL" sz="2400" b="1" dirty="0"/>
              <a:t>, śr. ocen: </a:t>
            </a:r>
            <a:r>
              <a:rPr lang="pl-PL" sz="2400" b="1" dirty="0">
                <a:solidFill>
                  <a:srgbClr val="FF0000"/>
                </a:solidFill>
              </a:rPr>
              <a:t>4,75</a:t>
            </a:r>
            <a:r>
              <a:rPr lang="pl-PL" sz="2400" b="1" dirty="0"/>
              <a:t>; zach.: bardzo dobre,</a:t>
            </a:r>
          </a:p>
          <a:p>
            <a:pPr lvl="0"/>
            <a:r>
              <a:rPr lang="pl-PL" sz="2400" b="1" dirty="0"/>
              <a:t>Sidorowicz Patrycja - </a:t>
            </a:r>
            <a:r>
              <a:rPr lang="pl-PL" sz="2400" b="1" dirty="0" err="1"/>
              <a:t>IId</a:t>
            </a:r>
            <a:r>
              <a:rPr lang="pl-PL" sz="2400" b="1" dirty="0"/>
              <a:t>, śr. ocen: </a:t>
            </a:r>
            <a:r>
              <a:rPr lang="pl-PL" sz="2400" b="1" dirty="0">
                <a:solidFill>
                  <a:srgbClr val="FF0000"/>
                </a:solidFill>
              </a:rPr>
              <a:t>4,88</a:t>
            </a:r>
            <a:r>
              <a:rPr lang="pl-PL" sz="2400" b="1" dirty="0"/>
              <a:t>; zach.: wzorowe,</a:t>
            </a:r>
            <a:endParaRPr lang="pl-PL" sz="2400" b="1" dirty="0">
              <a:solidFill>
                <a:srgbClr val="0033CC"/>
              </a:solidFill>
              <a:effectLst>
                <a:outerShdw blurRad="38100" dist="38100" dir="2700000" algn="tl">
                  <a:srgbClr val="000000">
                    <a:alpha val="43137"/>
                  </a:srgbClr>
                </a:outerShdw>
              </a:effectLst>
            </a:endParaRPr>
          </a:p>
          <a:p>
            <a:pPr marL="0" indent="0">
              <a:lnSpc>
                <a:spcPct val="100000"/>
              </a:lnSpc>
              <a:buFont typeface="Garamond" panose="02020404030301010803" pitchFamily="18" charset="0"/>
              <a:buNone/>
              <a:defRPr/>
            </a:pPr>
            <a:endParaRPr lang="pl-PL" sz="2400" b="1" dirty="0">
              <a:solidFill>
                <a:srgbClr val="0033CC"/>
              </a:solidFill>
              <a:effectLst>
                <a:outerShdw blurRad="38100" dist="38100" dir="2700000" algn="tl">
                  <a:srgbClr val="000000">
                    <a:alpha val="43137"/>
                  </a:srgbClr>
                </a:outerShdw>
              </a:effectLst>
            </a:endParaRPr>
          </a:p>
          <a:p>
            <a:pPr marL="0" indent="0">
              <a:lnSpc>
                <a:spcPct val="150000"/>
              </a:lnSpc>
              <a:spcBef>
                <a:spcPts val="0"/>
              </a:spcBef>
              <a:buFont typeface="Garamond" panose="02020404030301010803" pitchFamily="18" charset="0"/>
              <a:buNone/>
              <a:defRPr/>
            </a:pPr>
            <a:endParaRPr lang="pl-PL" sz="2200" dirty="0"/>
          </a:p>
        </p:txBody>
      </p:sp>
      <p:pic>
        <p:nvPicPr>
          <p:cNvPr id="6" name="Picture 2" descr="Znalezione obrazy dla zapytania sp2 olecko">
            <a:extLst>
              <a:ext uri="{FF2B5EF4-FFF2-40B4-BE49-F238E27FC236}">
                <a16:creationId xmlns:a16="http://schemas.microsoft.com/office/drawing/2014/main" id="{F3B3AB2A-1B91-4460-8D44-9428514D75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83" y="131478"/>
            <a:ext cx="929156" cy="934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61201"/>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F76AA35D-BA0F-49FF-85F2-1F93948F1E90}"/>
              </a:ext>
            </a:extLst>
          </p:cNvPr>
          <p:cNvSpPr txBox="1">
            <a:spLocks/>
          </p:cNvSpPr>
          <p:nvPr/>
        </p:nvSpPr>
        <p:spPr bwMode="auto">
          <a:xfrm>
            <a:off x="206477" y="80966"/>
            <a:ext cx="11724968" cy="511175"/>
          </a:xfrm>
          <a:prstGeom prst="rect">
            <a:avLst/>
          </a:prstGeom>
          <a:noFill/>
          <a:ln w="3175">
            <a:noFill/>
            <a:miter lim="800000"/>
            <a:headEnd/>
            <a:tailEnd/>
          </a:ln>
        </p:spPr>
        <p:txBody>
          <a:bodyPr anchor="ctr"/>
          <a:lstStyle/>
          <a:p>
            <a:pPr algn="ctr">
              <a:defRPr/>
            </a:pPr>
            <a:r>
              <a:rPr lang="pl-PL" sz="2400" b="1" kern="0" dirty="0">
                <a:solidFill>
                  <a:srgbClr val="3333CC"/>
                </a:solidFill>
                <a:effectLst>
                  <a:outerShdw blurRad="38100" dist="38100" dir="2700000" algn="tl">
                    <a:srgbClr val="000000">
                      <a:alpha val="43137"/>
                    </a:srgbClr>
                  </a:outerShdw>
                </a:effectLst>
                <a:latin typeface="Century Gothic" panose="020B0502020202020204" pitchFamily="34" charset="0"/>
              </a:rPr>
              <a:t>Szkoła Podstawowa Nr 2 im. Mikołaja Kopernika w Olecku</a:t>
            </a:r>
          </a:p>
        </p:txBody>
      </p:sp>
      <p:cxnSp>
        <p:nvCxnSpPr>
          <p:cNvPr id="3" name="Łącznik prosty 2">
            <a:extLst>
              <a:ext uri="{FF2B5EF4-FFF2-40B4-BE49-F238E27FC236}">
                <a16:creationId xmlns:a16="http://schemas.microsoft.com/office/drawing/2014/main" id="{4BA96476-E9BE-4BFE-876C-918390892394}"/>
              </a:ext>
            </a:extLst>
          </p:cNvPr>
          <p:cNvCxnSpPr/>
          <p:nvPr/>
        </p:nvCxnSpPr>
        <p:spPr>
          <a:xfrm flipV="1">
            <a:off x="1711326" y="608013"/>
            <a:ext cx="8769351" cy="4763"/>
          </a:xfrm>
          <a:prstGeom prst="line">
            <a:avLst/>
          </a:prstGeom>
        </p:spPr>
        <p:style>
          <a:lnRef idx="1">
            <a:schemeClr val="dk1"/>
          </a:lnRef>
          <a:fillRef idx="0">
            <a:schemeClr val="dk1"/>
          </a:fillRef>
          <a:effectRef idx="0">
            <a:schemeClr val="dk1"/>
          </a:effectRef>
          <a:fontRef idx="minor">
            <a:schemeClr val="tx1"/>
          </a:fontRef>
        </p:style>
      </p:cxnSp>
      <p:sp>
        <p:nvSpPr>
          <p:cNvPr id="10245" name="Symbol zastępczy zawartości 5">
            <a:extLst>
              <a:ext uri="{FF2B5EF4-FFF2-40B4-BE49-F238E27FC236}">
                <a16:creationId xmlns:a16="http://schemas.microsoft.com/office/drawing/2014/main" id="{481CDB50-84FB-482A-AB41-ECDC82605FB2}"/>
              </a:ext>
            </a:extLst>
          </p:cNvPr>
          <p:cNvSpPr>
            <a:spLocks noGrp="1"/>
          </p:cNvSpPr>
          <p:nvPr>
            <p:ph idx="1"/>
          </p:nvPr>
        </p:nvSpPr>
        <p:spPr>
          <a:xfrm>
            <a:off x="206477" y="714377"/>
            <a:ext cx="11724968" cy="5951894"/>
          </a:xfrm>
          <a:solidFill>
            <a:schemeClr val="bg2"/>
          </a:solidFill>
        </p:spPr>
        <p:txBody>
          <a:bodyPr>
            <a:normAutofit fontScale="85000" lnSpcReduction="20000"/>
          </a:bodyPr>
          <a:lstStyle/>
          <a:p>
            <a:pPr marL="0" indent="0" algn="ctr">
              <a:lnSpc>
                <a:spcPct val="100000"/>
              </a:lnSpc>
              <a:buFont typeface="Garamond" panose="02020404030301010803" pitchFamily="18" charset="0"/>
              <a:buNone/>
              <a:defRPr/>
            </a:pPr>
            <a:r>
              <a:rPr lang="pl-PL" b="1" u="sng" dirty="0"/>
              <a:t>Uczniowie wyróżniający się w nauce i zachowaniu</a:t>
            </a:r>
          </a:p>
          <a:p>
            <a:pPr marL="0" indent="0" algn="ctr">
              <a:lnSpc>
                <a:spcPct val="100000"/>
              </a:lnSpc>
              <a:buFont typeface="Garamond" panose="02020404030301010803" pitchFamily="18" charset="0"/>
              <a:buNone/>
              <a:defRPr/>
            </a:pPr>
            <a:r>
              <a:rPr lang="pl-PL" b="1" u="sng" dirty="0"/>
              <a:t> (śr. ocen - 4,75, co najmniej bardzo dobre zachowanie): </a:t>
            </a:r>
            <a:r>
              <a:rPr lang="pl-PL" b="1" u="sng" dirty="0">
                <a:solidFill>
                  <a:srgbClr val="FF0000"/>
                </a:solidFill>
              </a:rPr>
              <a:t>19, </a:t>
            </a:r>
            <a:r>
              <a:rPr lang="pl-PL" b="1" u="sng" dirty="0"/>
              <a:t>co stanowi 5,5% ogółu</a:t>
            </a:r>
          </a:p>
          <a:p>
            <a:pPr marL="0" indent="0" algn="ctr">
              <a:lnSpc>
                <a:spcPct val="100000"/>
              </a:lnSpc>
              <a:spcBef>
                <a:spcPts val="0"/>
              </a:spcBef>
              <a:buFont typeface="Garamond" panose="02020404030301010803" pitchFamily="18" charset="0"/>
              <a:buNone/>
              <a:defRPr/>
            </a:pPr>
            <a:endParaRPr lang="pl-PL" sz="1000" b="1" u="sng" dirty="0"/>
          </a:p>
          <a:p>
            <a:pPr marL="0" indent="0">
              <a:lnSpc>
                <a:spcPct val="100000"/>
              </a:lnSpc>
              <a:buNone/>
              <a:defRPr/>
            </a:pPr>
            <a:r>
              <a:rPr lang="pl-PL" b="1" u="sng" dirty="0">
                <a:solidFill>
                  <a:srgbClr val="0033CC"/>
                </a:solidFill>
                <a:effectLst>
                  <a:outerShdw blurRad="38100" dist="38100" dir="2700000" algn="tl">
                    <a:srgbClr val="000000">
                      <a:alpha val="43137"/>
                    </a:srgbClr>
                  </a:outerShdw>
                </a:effectLst>
              </a:rPr>
              <a:t>KLASY III gimnazjalne:</a:t>
            </a:r>
            <a:r>
              <a:rPr lang="pl-PL" b="1" dirty="0">
                <a:solidFill>
                  <a:srgbClr val="0033CC"/>
                </a:solidFill>
                <a:effectLst>
                  <a:outerShdw blurRad="38100" dist="38100" dir="2700000" algn="tl">
                    <a:srgbClr val="000000">
                      <a:alpha val="43137"/>
                    </a:srgbClr>
                  </a:outerShdw>
                </a:effectLst>
              </a:rPr>
              <a:t> </a:t>
            </a:r>
          </a:p>
          <a:p>
            <a:pPr lvl="0"/>
            <a:r>
              <a:rPr lang="pl-PL" b="1" dirty="0"/>
              <a:t>Milanowski Jakub - </a:t>
            </a:r>
            <a:r>
              <a:rPr lang="pl-PL" b="1" dirty="0" err="1"/>
              <a:t>IIIc</a:t>
            </a:r>
            <a:r>
              <a:rPr lang="pl-PL" b="1" dirty="0"/>
              <a:t>, zach.: wzorowe, śr. ocen: </a:t>
            </a:r>
            <a:r>
              <a:rPr lang="pl-PL" b="1" dirty="0">
                <a:solidFill>
                  <a:srgbClr val="FF0000"/>
                </a:solidFill>
              </a:rPr>
              <a:t>5,44</a:t>
            </a:r>
          </a:p>
          <a:p>
            <a:pPr lvl="0"/>
            <a:r>
              <a:rPr lang="pl-PL" b="1" dirty="0" err="1"/>
              <a:t>Dwojakowska</a:t>
            </a:r>
            <a:r>
              <a:rPr lang="pl-PL" b="1" dirty="0"/>
              <a:t> Daria - </a:t>
            </a:r>
            <a:r>
              <a:rPr lang="pl-PL" b="1" dirty="0" err="1"/>
              <a:t>IIId</a:t>
            </a:r>
            <a:r>
              <a:rPr lang="pl-PL" b="1" dirty="0"/>
              <a:t>, zach.: wzorowe, śr. ocen: </a:t>
            </a:r>
            <a:r>
              <a:rPr lang="pl-PL" b="1" dirty="0">
                <a:solidFill>
                  <a:srgbClr val="FF0000"/>
                </a:solidFill>
              </a:rPr>
              <a:t>5,63</a:t>
            </a:r>
          </a:p>
          <a:p>
            <a:pPr lvl="0"/>
            <a:r>
              <a:rPr lang="pl-PL" b="1" dirty="0"/>
              <a:t>Lachowicz Aleksandra - </a:t>
            </a:r>
            <a:r>
              <a:rPr lang="pl-PL" b="1" dirty="0" err="1"/>
              <a:t>IIId</a:t>
            </a:r>
            <a:r>
              <a:rPr lang="pl-PL" b="1" dirty="0"/>
              <a:t>, zach.: wzorowe, śr. ocen: </a:t>
            </a:r>
            <a:r>
              <a:rPr lang="pl-PL" b="1" dirty="0">
                <a:solidFill>
                  <a:srgbClr val="FF0000"/>
                </a:solidFill>
              </a:rPr>
              <a:t>4,8</a:t>
            </a:r>
          </a:p>
          <a:p>
            <a:pPr lvl="0"/>
            <a:r>
              <a:rPr lang="pl-PL" b="1" dirty="0" err="1"/>
              <a:t>Sujata</a:t>
            </a:r>
            <a:r>
              <a:rPr lang="pl-PL" b="1" dirty="0"/>
              <a:t> Olaf Rafał - </a:t>
            </a:r>
            <a:r>
              <a:rPr lang="pl-PL" b="1" dirty="0" err="1"/>
              <a:t>IIId</a:t>
            </a:r>
            <a:r>
              <a:rPr lang="pl-PL" b="1" dirty="0"/>
              <a:t>, zach.: wzorowe, śr. ocen: </a:t>
            </a:r>
            <a:r>
              <a:rPr lang="pl-PL" b="1" dirty="0">
                <a:solidFill>
                  <a:srgbClr val="FF0000"/>
                </a:solidFill>
              </a:rPr>
              <a:t>4,94</a:t>
            </a:r>
          </a:p>
          <a:p>
            <a:pPr lvl="0"/>
            <a:r>
              <a:rPr lang="pl-PL" b="1" dirty="0"/>
              <a:t>Iwanowska Gabriela - III d, zach.: bardzo dobre, śr. ocen: </a:t>
            </a:r>
            <a:r>
              <a:rPr lang="pl-PL" b="1" dirty="0">
                <a:solidFill>
                  <a:srgbClr val="FF0000"/>
                </a:solidFill>
              </a:rPr>
              <a:t>4,94</a:t>
            </a:r>
          </a:p>
          <a:p>
            <a:pPr lvl="0"/>
            <a:r>
              <a:rPr lang="pl-PL" b="1" dirty="0" err="1"/>
              <a:t>Leonarczyk</a:t>
            </a:r>
            <a:r>
              <a:rPr lang="pl-PL" b="1" dirty="0"/>
              <a:t> Kinga Nadia </a:t>
            </a:r>
            <a:r>
              <a:rPr lang="pl-PL" b="1" dirty="0" err="1"/>
              <a:t>IIId</a:t>
            </a:r>
            <a:r>
              <a:rPr lang="pl-PL" b="1" dirty="0"/>
              <a:t>, zach.: wzorowe, śr. ocen: </a:t>
            </a:r>
            <a:r>
              <a:rPr lang="pl-PL" b="1" dirty="0">
                <a:solidFill>
                  <a:srgbClr val="FF0000"/>
                </a:solidFill>
              </a:rPr>
              <a:t>4,88</a:t>
            </a:r>
          </a:p>
          <a:p>
            <a:pPr lvl="0"/>
            <a:r>
              <a:rPr lang="pl-PL" b="1" dirty="0"/>
              <a:t>Michałowski Aleksander Wiktor - </a:t>
            </a:r>
            <a:r>
              <a:rPr lang="pl-PL" b="1" dirty="0" err="1"/>
              <a:t>IIId</a:t>
            </a:r>
            <a:r>
              <a:rPr lang="pl-PL" b="1" dirty="0"/>
              <a:t>, zach.: bardzo dobre, śr. ocen: </a:t>
            </a:r>
            <a:r>
              <a:rPr lang="pl-PL" b="1" dirty="0">
                <a:solidFill>
                  <a:srgbClr val="FF0000"/>
                </a:solidFill>
              </a:rPr>
              <a:t>4,81</a:t>
            </a:r>
          </a:p>
          <a:p>
            <a:pPr lvl="0"/>
            <a:r>
              <a:rPr lang="pl-PL" b="1" dirty="0" err="1"/>
              <a:t>Kempisty</a:t>
            </a:r>
            <a:r>
              <a:rPr lang="pl-PL" b="1" dirty="0"/>
              <a:t> Nikola - </a:t>
            </a:r>
            <a:r>
              <a:rPr lang="pl-PL" b="1" dirty="0" err="1"/>
              <a:t>IIIe</a:t>
            </a:r>
            <a:r>
              <a:rPr lang="pl-PL" b="1" dirty="0"/>
              <a:t>, zach.: wzorowe, śr. ocen: </a:t>
            </a:r>
            <a:r>
              <a:rPr lang="pl-PL" b="1" dirty="0">
                <a:solidFill>
                  <a:srgbClr val="FF0000"/>
                </a:solidFill>
              </a:rPr>
              <a:t>4,81</a:t>
            </a:r>
            <a:r>
              <a:rPr lang="pl-PL" b="1" dirty="0"/>
              <a:t> </a:t>
            </a:r>
          </a:p>
          <a:p>
            <a:pPr lvl="0"/>
            <a:r>
              <a:rPr lang="pl-PL" b="1" dirty="0"/>
              <a:t>Luto Patrycja – </a:t>
            </a:r>
            <a:r>
              <a:rPr lang="pl-PL" b="1" dirty="0" err="1"/>
              <a:t>IIIc</a:t>
            </a:r>
            <a:r>
              <a:rPr lang="pl-PL" b="1" dirty="0"/>
              <a:t>, zach.: wzorowe, śr. ocen: </a:t>
            </a:r>
            <a:r>
              <a:rPr lang="pl-PL" b="1" dirty="0">
                <a:solidFill>
                  <a:srgbClr val="FF0000"/>
                </a:solidFill>
              </a:rPr>
              <a:t>4,88</a:t>
            </a:r>
          </a:p>
          <a:p>
            <a:pPr lvl="0"/>
            <a:r>
              <a:rPr lang="pl-PL" b="1" dirty="0"/>
              <a:t>Baranowska Olga – </a:t>
            </a:r>
            <a:r>
              <a:rPr lang="pl-PL" b="1" dirty="0" err="1"/>
              <a:t>IIIc</a:t>
            </a:r>
            <a:r>
              <a:rPr lang="pl-PL" b="1" dirty="0"/>
              <a:t>, zach.: bardzo dobre, śr. ocen: </a:t>
            </a:r>
            <a:r>
              <a:rPr lang="pl-PL" b="1" dirty="0">
                <a:solidFill>
                  <a:srgbClr val="FF0000"/>
                </a:solidFill>
              </a:rPr>
              <a:t>4,81</a:t>
            </a:r>
          </a:p>
          <a:p>
            <a:pPr lvl="0"/>
            <a:r>
              <a:rPr lang="pl-PL" b="1" dirty="0" err="1"/>
              <a:t>Kabak</a:t>
            </a:r>
            <a:r>
              <a:rPr lang="pl-PL" b="1" dirty="0"/>
              <a:t> Zuzanna – </a:t>
            </a:r>
            <a:r>
              <a:rPr lang="pl-PL" b="1" dirty="0" err="1"/>
              <a:t>IIIe</a:t>
            </a:r>
            <a:r>
              <a:rPr lang="pl-PL" b="1" dirty="0"/>
              <a:t>, zach.: bardzo dobre, śr. ocen: </a:t>
            </a:r>
            <a:r>
              <a:rPr lang="pl-PL" b="1" dirty="0">
                <a:solidFill>
                  <a:srgbClr val="FF0000"/>
                </a:solidFill>
              </a:rPr>
              <a:t>4,75</a:t>
            </a:r>
          </a:p>
          <a:p>
            <a:pPr lvl="0"/>
            <a:r>
              <a:rPr lang="pl-PL" b="1" dirty="0"/>
              <a:t>Wiśniewska Klaudia – </a:t>
            </a:r>
            <a:r>
              <a:rPr lang="pl-PL" b="1" dirty="0" err="1"/>
              <a:t>IIIe</a:t>
            </a:r>
            <a:r>
              <a:rPr lang="pl-PL" b="1" dirty="0"/>
              <a:t>, zach.: bardzo dobre, śr. ocen: </a:t>
            </a:r>
            <a:r>
              <a:rPr lang="pl-PL" b="1" dirty="0">
                <a:solidFill>
                  <a:srgbClr val="FF0000"/>
                </a:solidFill>
              </a:rPr>
              <a:t>4,75</a:t>
            </a:r>
          </a:p>
          <a:p>
            <a:pPr marL="0" indent="0">
              <a:lnSpc>
                <a:spcPct val="150000"/>
              </a:lnSpc>
              <a:spcBef>
                <a:spcPts val="0"/>
              </a:spcBef>
              <a:buFont typeface="Garamond" panose="02020404030301010803" pitchFamily="18" charset="0"/>
              <a:buNone/>
              <a:defRPr/>
            </a:pPr>
            <a:endParaRPr lang="pl-PL" sz="2200" dirty="0"/>
          </a:p>
        </p:txBody>
      </p:sp>
      <p:pic>
        <p:nvPicPr>
          <p:cNvPr id="6" name="Picture 2" descr="Znalezione obrazy dla zapytania sp2 olecko">
            <a:extLst>
              <a:ext uri="{FF2B5EF4-FFF2-40B4-BE49-F238E27FC236}">
                <a16:creationId xmlns:a16="http://schemas.microsoft.com/office/drawing/2014/main" id="{F3B3AB2A-1B91-4460-8D44-9428514D75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83" y="131478"/>
            <a:ext cx="929156" cy="934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239483"/>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F76AA35D-BA0F-49FF-85F2-1F93948F1E90}"/>
              </a:ext>
            </a:extLst>
          </p:cNvPr>
          <p:cNvSpPr txBox="1">
            <a:spLocks/>
          </p:cNvSpPr>
          <p:nvPr/>
        </p:nvSpPr>
        <p:spPr bwMode="auto">
          <a:xfrm>
            <a:off x="206477" y="80966"/>
            <a:ext cx="11724968" cy="511175"/>
          </a:xfrm>
          <a:prstGeom prst="rect">
            <a:avLst/>
          </a:prstGeom>
          <a:noFill/>
          <a:ln w="3175">
            <a:noFill/>
            <a:miter lim="800000"/>
            <a:headEnd/>
            <a:tailEnd/>
          </a:ln>
        </p:spPr>
        <p:txBody>
          <a:bodyPr anchor="ctr"/>
          <a:lstStyle/>
          <a:p>
            <a:pPr algn="ctr">
              <a:defRPr/>
            </a:pPr>
            <a:r>
              <a:rPr lang="pl-PL" sz="2400" b="1" kern="0" dirty="0">
                <a:solidFill>
                  <a:srgbClr val="3333CC"/>
                </a:solidFill>
                <a:effectLst>
                  <a:outerShdw blurRad="38100" dist="38100" dir="2700000" algn="tl">
                    <a:srgbClr val="000000">
                      <a:alpha val="43137"/>
                    </a:srgbClr>
                  </a:outerShdw>
                </a:effectLst>
                <a:latin typeface="Century Gothic" panose="020B0502020202020204" pitchFamily="34" charset="0"/>
              </a:rPr>
              <a:t>Szkoła Podstawowa Nr 2 im. Mikołaja Kopernika w Olecku</a:t>
            </a:r>
          </a:p>
        </p:txBody>
      </p:sp>
      <p:cxnSp>
        <p:nvCxnSpPr>
          <p:cNvPr id="3" name="Łącznik prosty 2">
            <a:extLst>
              <a:ext uri="{FF2B5EF4-FFF2-40B4-BE49-F238E27FC236}">
                <a16:creationId xmlns:a16="http://schemas.microsoft.com/office/drawing/2014/main" id="{4BA96476-E9BE-4BFE-876C-918390892394}"/>
              </a:ext>
            </a:extLst>
          </p:cNvPr>
          <p:cNvCxnSpPr/>
          <p:nvPr/>
        </p:nvCxnSpPr>
        <p:spPr>
          <a:xfrm flipV="1">
            <a:off x="1711326" y="608013"/>
            <a:ext cx="8769351" cy="4763"/>
          </a:xfrm>
          <a:prstGeom prst="line">
            <a:avLst/>
          </a:prstGeom>
        </p:spPr>
        <p:style>
          <a:lnRef idx="1">
            <a:schemeClr val="dk1"/>
          </a:lnRef>
          <a:fillRef idx="0">
            <a:schemeClr val="dk1"/>
          </a:fillRef>
          <a:effectRef idx="0">
            <a:schemeClr val="dk1"/>
          </a:effectRef>
          <a:fontRef idx="minor">
            <a:schemeClr val="tx1"/>
          </a:fontRef>
        </p:style>
      </p:cxnSp>
      <p:sp>
        <p:nvSpPr>
          <p:cNvPr id="10245" name="Symbol zastępczy zawartości 5">
            <a:extLst>
              <a:ext uri="{FF2B5EF4-FFF2-40B4-BE49-F238E27FC236}">
                <a16:creationId xmlns:a16="http://schemas.microsoft.com/office/drawing/2014/main" id="{481CDB50-84FB-482A-AB41-ECDC82605FB2}"/>
              </a:ext>
            </a:extLst>
          </p:cNvPr>
          <p:cNvSpPr>
            <a:spLocks noGrp="1"/>
          </p:cNvSpPr>
          <p:nvPr>
            <p:ph idx="1"/>
          </p:nvPr>
        </p:nvSpPr>
        <p:spPr>
          <a:xfrm>
            <a:off x="206477" y="714377"/>
            <a:ext cx="11724968" cy="5951894"/>
          </a:xfrm>
          <a:solidFill>
            <a:schemeClr val="bg2"/>
          </a:solidFill>
        </p:spPr>
        <p:txBody>
          <a:bodyPr>
            <a:normAutofit fontScale="92500" lnSpcReduction="20000"/>
          </a:bodyPr>
          <a:lstStyle/>
          <a:p>
            <a:pPr marL="0" indent="0" algn="ctr">
              <a:lnSpc>
                <a:spcPct val="100000"/>
              </a:lnSpc>
              <a:spcBef>
                <a:spcPts val="0"/>
              </a:spcBef>
              <a:buNone/>
              <a:defRPr/>
            </a:pPr>
            <a:r>
              <a:rPr lang="pl-PL" sz="2600" b="1" u="sng" dirty="0">
                <a:solidFill>
                  <a:srgbClr val="0033CC"/>
                </a:solidFill>
                <a:effectLst>
                  <a:outerShdw blurRad="38100" dist="38100" dir="2700000" algn="tl">
                    <a:srgbClr val="000000">
                      <a:alpha val="43137"/>
                    </a:srgbClr>
                  </a:outerShdw>
                </a:effectLst>
              </a:rPr>
              <a:t>UCZNIOWIE ZE 100% FREKWENCJĄ</a:t>
            </a:r>
          </a:p>
          <a:p>
            <a:pPr marL="0" indent="0" algn="ctr">
              <a:lnSpc>
                <a:spcPct val="100000"/>
              </a:lnSpc>
              <a:spcBef>
                <a:spcPts val="0"/>
              </a:spcBef>
              <a:buFont typeface="Garamond" panose="02020404030301010803" pitchFamily="18" charset="0"/>
              <a:buNone/>
              <a:defRPr/>
            </a:pPr>
            <a:endParaRPr lang="pl-PL" sz="900" b="1" u="sng" dirty="0"/>
          </a:p>
          <a:p>
            <a:pPr marL="0" indent="0" algn="ctr">
              <a:lnSpc>
                <a:spcPct val="120000"/>
              </a:lnSpc>
              <a:spcBef>
                <a:spcPts val="0"/>
              </a:spcBef>
              <a:buFont typeface="Garamond" panose="02020404030301010803" pitchFamily="18" charset="0"/>
              <a:buNone/>
              <a:defRPr/>
            </a:pPr>
            <a:endParaRPr lang="pl-PL" sz="900" b="1" u="sng" dirty="0"/>
          </a:p>
          <a:p>
            <a:pPr marL="0" indent="0" algn="ctr">
              <a:lnSpc>
                <a:spcPct val="120000"/>
              </a:lnSpc>
              <a:spcBef>
                <a:spcPts val="0"/>
              </a:spcBef>
              <a:buFont typeface="Garamond" panose="02020404030301010803" pitchFamily="18" charset="0"/>
              <a:buNone/>
              <a:defRPr/>
            </a:pPr>
            <a:endParaRPr lang="pl-PL" sz="900" b="1" u="sng" dirty="0"/>
          </a:p>
          <a:p>
            <a:pPr marL="0" indent="0">
              <a:lnSpc>
                <a:spcPct val="100000"/>
              </a:lnSpc>
              <a:buNone/>
              <a:defRPr/>
            </a:pPr>
            <a:r>
              <a:rPr lang="pl-PL" sz="2600" b="1" u="sng" dirty="0">
                <a:solidFill>
                  <a:srgbClr val="0033CC"/>
                </a:solidFill>
                <a:effectLst>
                  <a:outerShdw blurRad="38100" dist="38100" dir="2700000" algn="tl">
                    <a:srgbClr val="000000">
                      <a:alpha val="43137"/>
                    </a:srgbClr>
                  </a:outerShdw>
                </a:effectLst>
              </a:rPr>
              <a:t>KLASY I:</a:t>
            </a:r>
            <a:r>
              <a:rPr lang="pl-PL" sz="2600" b="1" dirty="0">
                <a:solidFill>
                  <a:srgbClr val="0033CC"/>
                </a:solidFill>
                <a:effectLst>
                  <a:outerShdw blurRad="38100" dist="38100" dir="2700000" algn="tl">
                    <a:srgbClr val="000000">
                      <a:alpha val="43137"/>
                    </a:srgbClr>
                  </a:outerShdw>
                </a:effectLst>
              </a:rPr>
              <a:t> </a:t>
            </a:r>
          </a:p>
          <a:p>
            <a:pPr marL="0" indent="0">
              <a:lnSpc>
                <a:spcPct val="100000"/>
              </a:lnSpc>
              <a:buNone/>
              <a:defRPr/>
            </a:pPr>
            <a:r>
              <a:rPr lang="pl-PL" sz="2600" b="1" dirty="0"/>
              <a:t>Glińska Julita - </a:t>
            </a:r>
            <a:r>
              <a:rPr lang="pl-PL" sz="2600" b="1" dirty="0" err="1"/>
              <a:t>Ia</a:t>
            </a:r>
            <a:r>
              <a:rPr lang="pl-PL" sz="2600" b="1" dirty="0"/>
              <a:t>, </a:t>
            </a:r>
            <a:r>
              <a:rPr lang="pl-PL" sz="2600" b="1" dirty="0" err="1"/>
              <a:t>Padlikowska</a:t>
            </a:r>
            <a:r>
              <a:rPr lang="pl-PL" sz="2600" b="1" dirty="0"/>
              <a:t> Martyna - </a:t>
            </a:r>
            <a:r>
              <a:rPr lang="pl-PL" sz="2600" b="1" dirty="0" err="1"/>
              <a:t>Ia</a:t>
            </a:r>
            <a:r>
              <a:rPr lang="pl-PL" sz="2600" b="1" dirty="0"/>
              <a:t>, Sosnowski Bartosz - </a:t>
            </a:r>
            <a:r>
              <a:rPr lang="pl-PL" sz="2600" b="1" dirty="0" err="1"/>
              <a:t>Ia</a:t>
            </a:r>
            <a:r>
              <a:rPr lang="pl-PL" sz="2600" b="1" dirty="0"/>
              <a:t>, Stankiewicz Dominik - </a:t>
            </a:r>
            <a:r>
              <a:rPr lang="pl-PL" sz="2600" b="1" dirty="0" err="1"/>
              <a:t>Ia</a:t>
            </a:r>
            <a:r>
              <a:rPr lang="pl-PL" sz="2600" b="1" dirty="0"/>
              <a:t>, </a:t>
            </a:r>
            <a:r>
              <a:rPr lang="pl-PL" sz="2600" b="1" dirty="0" err="1"/>
              <a:t>Derman</a:t>
            </a:r>
            <a:r>
              <a:rPr lang="pl-PL" sz="2600" b="1" dirty="0"/>
              <a:t> Szymon - Ib, </a:t>
            </a:r>
            <a:r>
              <a:rPr lang="pl-PL" sz="2600" b="1" dirty="0" err="1"/>
              <a:t>Gałgowska</a:t>
            </a:r>
            <a:r>
              <a:rPr lang="pl-PL" sz="2600" b="1" dirty="0"/>
              <a:t> Nadia Ib, Gaworski Mateusz Ib, Krzyżek Bartosz Ib, </a:t>
            </a:r>
            <a:endParaRPr lang="pl-PL" sz="2600" b="1" dirty="0">
              <a:solidFill>
                <a:srgbClr val="0033CC"/>
              </a:solidFill>
              <a:effectLst>
                <a:outerShdw blurRad="38100" dist="38100" dir="2700000" algn="tl">
                  <a:srgbClr val="000000">
                    <a:alpha val="43137"/>
                  </a:srgbClr>
                </a:outerShdw>
              </a:effectLst>
            </a:endParaRPr>
          </a:p>
          <a:p>
            <a:pPr marL="0" indent="0">
              <a:lnSpc>
                <a:spcPct val="100000"/>
              </a:lnSpc>
              <a:buNone/>
              <a:defRPr/>
            </a:pPr>
            <a:r>
              <a:rPr lang="pl-PL" sz="2600" b="1" u="sng" dirty="0">
                <a:solidFill>
                  <a:srgbClr val="0033CC"/>
                </a:solidFill>
                <a:effectLst>
                  <a:outerShdw blurRad="38100" dist="38100" dir="2700000" algn="tl">
                    <a:srgbClr val="000000">
                      <a:alpha val="43137"/>
                    </a:srgbClr>
                  </a:outerShdw>
                </a:effectLst>
              </a:rPr>
              <a:t>KLASY IV:</a:t>
            </a:r>
            <a:r>
              <a:rPr lang="pl-PL" sz="2600" b="1" dirty="0">
                <a:solidFill>
                  <a:srgbClr val="0033CC"/>
                </a:solidFill>
                <a:effectLst>
                  <a:outerShdw blurRad="38100" dist="38100" dir="2700000" algn="tl">
                    <a:srgbClr val="000000">
                      <a:alpha val="43137"/>
                    </a:srgbClr>
                  </a:outerShdw>
                </a:effectLst>
              </a:rPr>
              <a:t> </a:t>
            </a:r>
          </a:p>
          <a:p>
            <a:pPr marL="0" indent="0">
              <a:lnSpc>
                <a:spcPct val="100000"/>
              </a:lnSpc>
              <a:buNone/>
              <a:defRPr/>
            </a:pPr>
            <a:r>
              <a:rPr lang="pl-PL" sz="2600" b="1" dirty="0"/>
              <a:t>Nowosadko Klaudia - </a:t>
            </a:r>
            <a:r>
              <a:rPr lang="pl-PL" sz="2600" b="1" dirty="0" err="1"/>
              <a:t>IVa</a:t>
            </a:r>
            <a:r>
              <a:rPr lang="pl-PL" sz="2600" b="1" dirty="0"/>
              <a:t>, Sienica Wiktoria - </a:t>
            </a:r>
            <a:r>
              <a:rPr lang="pl-PL" sz="2600" b="1" dirty="0" err="1"/>
              <a:t>IVa</a:t>
            </a:r>
            <a:r>
              <a:rPr lang="pl-PL" sz="2600" b="1" dirty="0"/>
              <a:t>, </a:t>
            </a:r>
            <a:r>
              <a:rPr lang="pl-PL" sz="2600" b="1" dirty="0" err="1"/>
              <a:t>Trejnowski</a:t>
            </a:r>
            <a:r>
              <a:rPr lang="pl-PL" sz="2600" b="1" dirty="0"/>
              <a:t> Jakub- </a:t>
            </a:r>
            <a:r>
              <a:rPr lang="pl-PL" sz="2600" b="1" dirty="0" err="1"/>
              <a:t>IVa</a:t>
            </a:r>
            <a:r>
              <a:rPr lang="pl-PL" sz="2600" b="1" dirty="0"/>
              <a:t>, </a:t>
            </a:r>
            <a:r>
              <a:rPr lang="pl-PL" sz="2600" b="1" dirty="0" err="1"/>
              <a:t>Żukowka</a:t>
            </a:r>
            <a:r>
              <a:rPr lang="pl-PL" sz="2600" b="1" dirty="0"/>
              <a:t> Zuzanna Apolonia- </a:t>
            </a:r>
            <a:r>
              <a:rPr lang="pl-PL" sz="2600" b="1" dirty="0" err="1"/>
              <a:t>IVa</a:t>
            </a:r>
            <a:r>
              <a:rPr lang="pl-PL" sz="2600" b="1" dirty="0"/>
              <a:t>, Brodowska Amelia- </a:t>
            </a:r>
            <a:r>
              <a:rPr lang="pl-PL" sz="2600" b="1" dirty="0" err="1"/>
              <a:t>IVb</a:t>
            </a:r>
            <a:r>
              <a:rPr lang="pl-PL" sz="2600" b="1" dirty="0"/>
              <a:t>, Milewska Zuzanna- </a:t>
            </a:r>
            <a:r>
              <a:rPr lang="pl-PL" sz="2600" b="1" dirty="0" err="1"/>
              <a:t>IVb</a:t>
            </a:r>
            <a:r>
              <a:rPr lang="pl-PL" sz="2600" b="1" dirty="0"/>
              <a:t> </a:t>
            </a:r>
          </a:p>
          <a:p>
            <a:pPr marL="0" indent="0">
              <a:lnSpc>
                <a:spcPct val="100000"/>
              </a:lnSpc>
              <a:buNone/>
              <a:defRPr/>
            </a:pPr>
            <a:r>
              <a:rPr lang="pl-PL" sz="2600" b="1" u="sng" dirty="0">
                <a:solidFill>
                  <a:srgbClr val="0033CC"/>
                </a:solidFill>
                <a:effectLst>
                  <a:outerShdw blurRad="38100" dist="38100" dir="2700000" algn="tl">
                    <a:srgbClr val="000000">
                      <a:alpha val="43137"/>
                    </a:srgbClr>
                  </a:outerShdw>
                </a:effectLst>
              </a:rPr>
              <a:t>KLASY VII :</a:t>
            </a:r>
            <a:r>
              <a:rPr lang="pl-PL" sz="2600" b="1" dirty="0">
                <a:solidFill>
                  <a:srgbClr val="0033CC"/>
                </a:solidFill>
                <a:effectLst>
                  <a:outerShdw blurRad="38100" dist="38100" dir="2700000" algn="tl">
                    <a:srgbClr val="000000">
                      <a:alpha val="43137"/>
                    </a:srgbClr>
                  </a:outerShdw>
                </a:effectLst>
              </a:rPr>
              <a:t> </a:t>
            </a:r>
          </a:p>
          <a:p>
            <a:pPr marL="0" indent="0">
              <a:lnSpc>
                <a:spcPct val="100000"/>
              </a:lnSpc>
              <a:buNone/>
              <a:defRPr/>
            </a:pPr>
            <a:r>
              <a:rPr lang="pl-PL" sz="2600" b="1" dirty="0"/>
              <a:t>Olszewski Piotr - </a:t>
            </a:r>
            <a:r>
              <a:rPr lang="pl-PL" sz="2600" b="1" dirty="0" err="1"/>
              <a:t>VIIa</a:t>
            </a:r>
            <a:endParaRPr lang="pl-PL" sz="2600" b="1" dirty="0">
              <a:solidFill>
                <a:srgbClr val="0033CC"/>
              </a:solidFill>
              <a:effectLst>
                <a:outerShdw blurRad="38100" dist="38100" dir="2700000" algn="tl">
                  <a:srgbClr val="000000">
                    <a:alpha val="43137"/>
                  </a:srgbClr>
                </a:outerShdw>
              </a:effectLst>
            </a:endParaRPr>
          </a:p>
          <a:p>
            <a:pPr marL="0" indent="0">
              <a:lnSpc>
                <a:spcPct val="100000"/>
              </a:lnSpc>
              <a:buNone/>
              <a:defRPr/>
            </a:pPr>
            <a:r>
              <a:rPr lang="pl-PL" sz="2600" b="1" u="sng" dirty="0">
                <a:solidFill>
                  <a:srgbClr val="0033CC"/>
                </a:solidFill>
                <a:effectLst>
                  <a:outerShdw blurRad="38100" dist="38100" dir="2700000" algn="tl">
                    <a:srgbClr val="000000">
                      <a:alpha val="43137"/>
                    </a:srgbClr>
                  </a:outerShdw>
                </a:effectLst>
              </a:rPr>
              <a:t>KLASY II gimnazjalne:</a:t>
            </a:r>
            <a:r>
              <a:rPr lang="pl-PL" sz="2600" b="1" dirty="0">
                <a:solidFill>
                  <a:srgbClr val="0033CC"/>
                </a:solidFill>
                <a:effectLst>
                  <a:outerShdw blurRad="38100" dist="38100" dir="2700000" algn="tl">
                    <a:srgbClr val="000000">
                      <a:alpha val="43137"/>
                    </a:srgbClr>
                  </a:outerShdw>
                </a:effectLst>
              </a:rPr>
              <a:t> </a:t>
            </a:r>
          </a:p>
          <a:p>
            <a:pPr marL="0" indent="0">
              <a:lnSpc>
                <a:spcPct val="100000"/>
              </a:lnSpc>
              <a:buNone/>
              <a:defRPr/>
            </a:pPr>
            <a:r>
              <a:rPr lang="pl-PL" sz="2600" b="1" dirty="0" err="1"/>
              <a:t>IIc</a:t>
            </a:r>
            <a:r>
              <a:rPr lang="pl-PL" sz="2600" b="1" dirty="0"/>
              <a:t> - Złotnik Krzysztof, </a:t>
            </a:r>
            <a:r>
              <a:rPr lang="pl-PL" sz="2600" b="1" dirty="0" err="1"/>
              <a:t>IIc</a:t>
            </a:r>
            <a:r>
              <a:rPr lang="pl-PL" sz="2600" b="1" dirty="0"/>
              <a:t>-Dębowska Irmina</a:t>
            </a:r>
            <a:endParaRPr lang="pl-PL" sz="2600" b="1" dirty="0">
              <a:solidFill>
                <a:srgbClr val="0033CC"/>
              </a:solidFill>
              <a:effectLst>
                <a:outerShdw blurRad="38100" dist="38100" dir="2700000" algn="tl">
                  <a:srgbClr val="000000">
                    <a:alpha val="43137"/>
                  </a:srgbClr>
                </a:outerShdw>
              </a:effectLst>
            </a:endParaRPr>
          </a:p>
          <a:p>
            <a:pPr marL="0" indent="0">
              <a:lnSpc>
                <a:spcPct val="100000"/>
              </a:lnSpc>
              <a:buNone/>
              <a:defRPr/>
            </a:pPr>
            <a:r>
              <a:rPr lang="pl-PL" sz="2600" b="1" u="sng" dirty="0">
                <a:solidFill>
                  <a:srgbClr val="0033CC"/>
                </a:solidFill>
                <a:effectLst>
                  <a:outerShdw blurRad="38100" dist="38100" dir="2700000" algn="tl">
                    <a:srgbClr val="000000">
                      <a:alpha val="43137"/>
                    </a:srgbClr>
                  </a:outerShdw>
                </a:effectLst>
              </a:rPr>
              <a:t>KLASY III gimnazjalne:</a:t>
            </a:r>
            <a:r>
              <a:rPr lang="pl-PL" sz="2600" b="1" dirty="0">
                <a:solidFill>
                  <a:srgbClr val="0033CC"/>
                </a:solidFill>
                <a:effectLst>
                  <a:outerShdw blurRad="38100" dist="38100" dir="2700000" algn="tl">
                    <a:srgbClr val="000000">
                      <a:alpha val="43137"/>
                    </a:srgbClr>
                  </a:outerShdw>
                </a:effectLst>
              </a:rPr>
              <a:t> </a:t>
            </a:r>
          </a:p>
          <a:p>
            <a:pPr marL="0" indent="0">
              <a:lnSpc>
                <a:spcPct val="100000"/>
              </a:lnSpc>
              <a:spcBef>
                <a:spcPts val="0"/>
              </a:spcBef>
              <a:spcAft>
                <a:spcPts val="1200"/>
              </a:spcAft>
              <a:buNone/>
              <a:defRPr/>
            </a:pPr>
            <a:r>
              <a:rPr lang="pl-PL" sz="2600" b="1" dirty="0" err="1"/>
              <a:t>IIIa</a:t>
            </a:r>
            <a:r>
              <a:rPr lang="pl-PL" sz="2600" b="1" dirty="0"/>
              <a:t> – Morawska Julia; </a:t>
            </a:r>
            <a:r>
              <a:rPr lang="pl-PL" sz="2600" b="1" dirty="0" err="1"/>
              <a:t>IIIe</a:t>
            </a:r>
            <a:r>
              <a:rPr lang="pl-PL" sz="2600" b="1" dirty="0"/>
              <a:t> – </a:t>
            </a:r>
            <a:r>
              <a:rPr lang="pl-PL" sz="2600" b="1" dirty="0" err="1"/>
              <a:t>Giczewski</a:t>
            </a:r>
            <a:r>
              <a:rPr lang="pl-PL" sz="2600" b="1" dirty="0"/>
              <a:t> Maciej; </a:t>
            </a:r>
            <a:r>
              <a:rPr lang="pl-PL" sz="2600" b="1" dirty="0" err="1"/>
              <a:t>IIIe</a:t>
            </a:r>
            <a:r>
              <a:rPr lang="pl-PL" sz="2600" b="1" dirty="0"/>
              <a:t> - Jasiński Marcin</a:t>
            </a:r>
            <a:endParaRPr lang="pl-PL" sz="2600" b="1" dirty="0">
              <a:solidFill>
                <a:srgbClr val="0033CC"/>
              </a:solidFill>
              <a:effectLst>
                <a:outerShdw blurRad="38100" dist="38100" dir="2700000" algn="tl">
                  <a:srgbClr val="000000">
                    <a:alpha val="43137"/>
                  </a:srgbClr>
                </a:outerShdw>
              </a:effectLst>
            </a:endParaRPr>
          </a:p>
          <a:p>
            <a:pPr marL="355600" indent="-355600" algn="ctr">
              <a:spcBef>
                <a:spcPts val="0"/>
              </a:spcBef>
              <a:buFont typeface="Garamond" panose="02020404030301010803" pitchFamily="18" charset="0"/>
              <a:buNone/>
              <a:defRPr/>
            </a:pPr>
            <a:r>
              <a:rPr lang="pl-PL" sz="2600" b="1" dirty="0">
                <a:solidFill>
                  <a:srgbClr val="FF0000"/>
                </a:solidFill>
                <a:latin typeface="Arial" panose="020B0604020202020204" pitchFamily="34" charset="0"/>
                <a:cs typeface="Arial" panose="020B0604020202020204" pitchFamily="34" charset="0"/>
              </a:rPr>
              <a:t>SERDECZNE GRATULACJE UCZNIOM  I RODZICOM</a:t>
            </a:r>
          </a:p>
          <a:p>
            <a:pPr marL="0" indent="0">
              <a:lnSpc>
                <a:spcPct val="150000"/>
              </a:lnSpc>
              <a:spcBef>
                <a:spcPts val="0"/>
              </a:spcBef>
              <a:buFont typeface="Garamond" panose="02020404030301010803" pitchFamily="18" charset="0"/>
              <a:buNone/>
              <a:defRPr/>
            </a:pPr>
            <a:endParaRPr lang="pl-PL" sz="2200" dirty="0"/>
          </a:p>
        </p:txBody>
      </p:sp>
      <p:pic>
        <p:nvPicPr>
          <p:cNvPr id="6" name="Picture 2" descr="Znalezione obrazy dla zapytania sp2 olecko">
            <a:extLst>
              <a:ext uri="{FF2B5EF4-FFF2-40B4-BE49-F238E27FC236}">
                <a16:creationId xmlns:a16="http://schemas.microsoft.com/office/drawing/2014/main" id="{F3B3AB2A-1B91-4460-8D44-9428514D75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83" y="131478"/>
            <a:ext cx="929156" cy="934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934242"/>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F76AA35D-BA0F-49FF-85F2-1F93948F1E90}"/>
              </a:ext>
            </a:extLst>
          </p:cNvPr>
          <p:cNvSpPr txBox="1">
            <a:spLocks/>
          </p:cNvSpPr>
          <p:nvPr/>
        </p:nvSpPr>
        <p:spPr bwMode="auto">
          <a:xfrm>
            <a:off x="206477" y="80966"/>
            <a:ext cx="11724968" cy="511175"/>
          </a:xfrm>
          <a:prstGeom prst="rect">
            <a:avLst/>
          </a:prstGeom>
          <a:noFill/>
          <a:ln w="3175">
            <a:noFill/>
            <a:miter lim="800000"/>
            <a:headEnd/>
            <a:tailEnd/>
          </a:ln>
        </p:spPr>
        <p:txBody>
          <a:bodyPr anchor="ctr"/>
          <a:lstStyle/>
          <a:p>
            <a:pPr algn="ctr">
              <a:defRPr/>
            </a:pPr>
            <a:r>
              <a:rPr lang="pl-PL" sz="2400" b="1" kern="0" dirty="0">
                <a:solidFill>
                  <a:srgbClr val="3333CC"/>
                </a:solidFill>
                <a:effectLst>
                  <a:outerShdw blurRad="38100" dist="38100" dir="2700000" algn="tl">
                    <a:srgbClr val="000000">
                      <a:alpha val="43137"/>
                    </a:srgbClr>
                  </a:outerShdw>
                </a:effectLst>
                <a:latin typeface="Century Gothic" panose="020B0502020202020204" pitchFamily="34" charset="0"/>
              </a:rPr>
              <a:t>Szkoła Podstawowa Nr 2 im. Mikołaja Kopernika w Olecku</a:t>
            </a:r>
          </a:p>
        </p:txBody>
      </p:sp>
      <p:cxnSp>
        <p:nvCxnSpPr>
          <p:cNvPr id="3" name="Łącznik prosty 2">
            <a:extLst>
              <a:ext uri="{FF2B5EF4-FFF2-40B4-BE49-F238E27FC236}">
                <a16:creationId xmlns:a16="http://schemas.microsoft.com/office/drawing/2014/main" id="{4BA96476-E9BE-4BFE-876C-918390892394}"/>
              </a:ext>
            </a:extLst>
          </p:cNvPr>
          <p:cNvCxnSpPr/>
          <p:nvPr/>
        </p:nvCxnSpPr>
        <p:spPr>
          <a:xfrm flipV="1">
            <a:off x="1711326" y="608013"/>
            <a:ext cx="8769351" cy="4763"/>
          </a:xfrm>
          <a:prstGeom prst="line">
            <a:avLst/>
          </a:prstGeom>
        </p:spPr>
        <p:style>
          <a:lnRef idx="1">
            <a:schemeClr val="dk1"/>
          </a:lnRef>
          <a:fillRef idx="0">
            <a:schemeClr val="dk1"/>
          </a:fillRef>
          <a:effectRef idx="0">
            <a:schemeClr val="dk1"/>
          </a:effectRef>
          <a:fontRef idx="minor">
            <a:schemeClr val="tx1"/>
          </a:fontRef>
        </p:style>
      </p:cxnSp>
      <p:sp>
        <p:nvSpPr>
          <p:cNvPr id="10245" name="Symbol zastępczy zawartości 5">
            <a:extLst>
              <a:ext uri="{FF2B5EF4-FFF2-40B4-BE49-F238E27FC236}">
                <a16:creationId xmlns:a16="http://schemas.microsoft.com/office/drawing/2014/main" id="{481CDB50-84FB-482A-AB41-ECDC82605FB2}"/>
              </a:ext>
            </a:extLst>
          </p:cNvPr>
          <p:cNvSpPr>
            <a:spLocks noGrp="1"/>
          </p:cNvSpPr>
          <p:nvPr>
            <p:ph idx="1"/>
          </p:nvPr>
        </p:nvSpPr>
        <p:spPr>
          <a:xfrm>
            <a:off x="206477" y="714377"/>
            <a:ext cx="11724968" cy="5951894"/>
          </a:xfrm>
          <a:solidFill>
            <a:schemeClr val="bg2"/>
          </a:solidFill>
        </p:spPr>
        <p:txBody>
          <a:bodyPr>
            <a:normAutofit fontScale="70000" lnSpcReduction="20000"/>
          </a:bodyPr>
          <a:lstStyle/>
          <a:p>
            <a:pPr marL="0" indent="0" algn="ctr">
              <a:spcBef>
                <a:spcPts val="375"/>
              </a:spcBef>
              <a:spcAft>
                <a:spcPts val="375"/>
              </a:spcAft>
              <a:buFont typeface="Garamond" panose="02020404030301010803" pitchFamily="18" charset="0"/>
              <a:buNone/>
              <a:defRPr/>
            </a:pPr>
            <a:endParaRPr lang="pl-PL" altLang="pl-PL" sz="900" b="1" dirty="0">
              <a:solidFill>
                <a:srgbClr val="0033CC"/>
              </a:solidFill>
              <a:effectLst>
                <a:outerShdw blurRad="38100" dist="38100" dir="2700000" algn="tl">
                  <a:srgbClr val="000000">
                    <a:alpha val="43137"/>
                  </a:srgbClr>
                </a:outerShdw>
              </a:effectLst>
            </a:endParaRPr>
          </a:p>
          <a:p>
            <a:pPr marL="0" indent="0" algn="ctr">
              <a:lnSpc>
                <a:spcPct val="120000"/>
              </a:lnSpc>
              <a:spcBef>
                <a:spcPts val="0"/>
              </a:spcBef>
              <a:buFont typeface="Garamond" panose="02020404030301010803" pitchFamily="18" charset="0"/>
              <a:buNone/>
              <a:defRPr/>
            </a:pPr>
            <a:r>
              <a:rPr lang="pl-PL" altLang="pl-PL" sz="3200" b="1" dirty="0">
                <a:solidFill>
                  <a:srgbClr val="0033CC"/>
                </a:solidFill>
                <a:effectLst>
                  <a:outerShdw blurRad="38100" dist="38100" dir="2700000" algn="tl">
                    <a:srgbClr val="000000">
                      <a:alpha val="43137"/>
                    </a:srgbClr>
                  </a:outerShdw>
                </a:effectLst>
              </a:rPr>
              <a:t>KONKURSY PRZEDMIOTOWE </a:t>
            </a:r>
          </a:p>
          <a:p>
            <a:pPr marL="0" indent="0" algn="ctr">
              <a:lnSpc>
                <a:spcPct val="120000"/>
              </a:lnSpc>
              <a:spcBef>
                <a:spcPts val="0"/>
              </a:spcBef>
              <a:buFont typeface="Garamond" panose="02020404030301010803" pitchFamily="18" charset="0"/>
              <a:buNone/>
              <a:defRPr/>
            </a:pPr>
            <a:r>
              <a:rPr lang="pl-PL" altLang="pl-PL" sz="3200" b="1" dirty="0">
                <a:solidFill>
                  <a:srgbClr val="0033CC"/>
                </a:solidFill>
                <a:effectLst>
                  <a:outerShdw blurRad="38100" dist="38100" dir="2700000" algn="tl">
                    <a:srgbClr val="000000">
                      <a:alpha val="43137"/>
                    </a:srgbClr>
                  </a:outerShdw>
                </a:effectLst>
              </a:rPr>
              <a:t>– ZAKWALIFIKOWANI UCZNIOWIE </a:t>
            </a:r>
            <a:r>
              <a:rPr lang="pl-PL" sz="3200" b="1" dirty="0">
                <a:solidFill>
                  <a:srgbClr val="0033CC"/>
                </a:solidFill>
                <a:effectLst>
                  <a:outerShdw blurRad="38100" dist="38100" dir="2700000" algn="tl">
                    <a:srgbClr val="000000">
                      <a:alpha val="43137"/>
                    </a:srgbClr>
                  </a:outerShdw>
                </a:effectLst>
              </a:rPr>
              <a:t>DO ETAPU WOJEWÓDZKIEGO Z </a:t>
            </a:r>
            <a:r>
              <a:rPr lang="pl-PL" altLang="pl-PL" sz="3200" b="1" dirty="0">
                <a:solidFill>
                  <a:srgbClr val="0033CC"/>
                </a:solidFill>
                <a:effectLst>
                  <a:outerShdw blurRad="38100" dist="38100" dir="2700000" algn="tl">
                    <a:srgbClr val="000000">
                      <a:alpha val="43137"/>
                    </a:srgbClr>
                  </a:outerShdw>
                </a:effectLst>
              </a:rPr>
              <a:t>:</a:t>
            </a:r>
          </a:p>
          <a:p>
            <a:pPr marL="0" indent="0" algn="ctr">
              <a:lnSpc>
                <a:spcPct val="110000"/>
              </a:lnSpc>
              <a:spcBef>
                <a:spcPts val="0"/>
              </a:spcBef>
              <a:buFont typeface="Garamond" panose="02020404030301010803" pitchFamily="18" charset="0"/>
              <a:buNone/>
              <a:defRPr/>
            </a:pPr>
            <a:endParaRPr lang="pl-PL" altLang="pl-PL" sz="900" b="1" i="1" dirty="0">
              <a:solidFill>
                <a:srgbClr val="3333CC"/>
              </a:solidFill>
            </a:endParaRPr>
          </a:p>
          <a:p>
            <a:pPr marL="36000" indent="0">
              <a:lnSpc>
                <a:spcPct val="120000"/>
              </a:lnSpc>
              <a:spcBef>
                <a:spcPts val="0"/>
              </a:spcBef>
              <a:buFont typeface="Garamond" panose="02020404030301010803" pitchFamily="18" charset="0"/>
              <a:buNone/>
              <a:defRPr/>
            </a:pPr>
            <a:r>
              <a:rPr lang="pl-PL" sz="3100" b="1" dirty="0">
                <a:solidFill>
                  <a:srgbClr val="3333CC"/>
                </a:solidFill>
              </a:rPr>
              <a:t>CHEMII – opiekun  Marzena Kamińska-Kopiczko </a:t>
            </a:r>
          </a:p>
          <a:p>
            <a:pPr marL="36000">
              <a:lnSpc>
                <a:spcPct val="120000"/>
              </a:lnSpc>
              <a:spcBef>
                <a:spcPts val="0"/>
              </a:spcBef>
              <a:defRPr/>
            </a:pPr>
            <a:r>
              <a:rPr lang="pl-PL" sz="3100" b="1" dirty="0" err="1">
                <a:cs typeface="Arial" panose="020B0604020202020204" pitchFamily="34" charset="0"/>
              </a:rPr>
              <a:t>Cimochowski</a:t>
            </a:r>
            <a:r>
              <a:rPr lang="pl-PL" sz="3100" b="1" dirty="0">
                <a:cs typeface="Arial" panose="020B0604020202020204" pitchFamily="34" charset="0"/>
              </a:rPr>
              <a:t> Jakub – kl. </a:t>
            </a:r>
            <a:r>
              <a:rPr lang="pl-PL" sz="3100" b="1" dirty="0" err="1">
                <a:cs typeface="Arial" panose="020B0604020202020204" pitchFamily="34" charset="0"/>
              </a:rPr>
              <a:t>IIId</a:t>
            </a:r>
            <a:endParaRPr lang="pl-PL" sz="3100" b="1" u="sng" dirty="0">
              <a:solidFill>
                <a:srgbClr val="3333CC"/>
              </a:solidFill>
            </a:endParaRPr>
          </a:p>
          <a:p>
            <a:pPr marL="36000" indent="0">
              <a:lnSpc>
                <a:spcPct val="120000"/>
              </a:lnSpc>
              <a:spcBef>
                <a:spcPts val="0"/>
              </a:spcBef>
              <a:buFont typeface="Garamond" panose="02020404030301010803" pitchFamily="18" charset="0"/>
              <a:buNone/>
              <a:defRPr/>
            </a:pPr>
            <a:r>
              <a:rPr lang="pl-PL" sz="3100" b="1" dirty="0">
                <a:solidFill>
                  <a:srgbClr val="3333CC"/>
                </a:solidFill>
              </a:rPr>
              <a:t>MATEMATYKI– opiekun Marta Kulbacka</a:t>
            </a:r>
          </a:p>
          <a:p>
            <a:pPr marL="36000">
              <a:lnSpc>
                <a:spcPct val="120000"/>
              </a:lnSpc>
              <a:spcBef>
                <a:spcPts val="0"/>
              </a:spcBef>
              <a:defRPr/>
            </a:pPr>
            <a:r>
              <a:rPr lang="pl-PL" sz="3100" b="1" dirty="0">
                <a:cs typeface="Arial" panose="020B0604020202020204" pitchFamily="34" charset="0"/>
              </a:rPr>
              <a:t>Dzikielewski Jakub – kl. </a:t>
            </a:r>
            <a:r>
              <a:rPr lang="pl-PL" sz="3100" b="1" dirty="0" err="1">
                <a:cs typeface="Arial" panose="020B0604020202020204" pitchFamily="34" charset="0"/>
              </a:rPr>
              <a:t>IIIe</a:t>
            </a:r>
            <a:endParaRPr lang="pl-PL" sz="3100" b="1" dirty="0">
              <a:cs typeface="Arial" panose="020B0604020202020204" pitchFamily="34" charset="0"/>
            </a:endParaRPr>
          </a:p>
          <a:p>
            <a:pPr marL="36000">
              <a:lnSpc>
                <a:spcPct val="120000"/>
              </a:lnSpc>
              <a:spcBef>
                <a:spcPts val="0"/>
              </a:spcBef>
              <a:defRPr/>
            </a:pPr>
            <a:r>
              <a:rPr lang="pl-PL" altLang="pl-PL" sz="3100" b="1" dirty="0">
                <a:cs typeface="Arial" panose="020B0604020202020204" pitchFamily="34" charset="0"/>
              </a:rPr>
              <a:t>Sidorowicz Julia – kl. </a:t>
            </a:r>
            <a:r>
              <a:rPr lang="pl-PL" altLang="pl-PL" sz="3100" b="1" dirty="0" err="1">
                <a:cs typeface="Arial" panose="020B0604020202020204" pitchFamily="34" charset="0"/>
              </a:rPr>
              <a:t>VIIa</a:t>
            </a:r>
            <a:endParaRPr lang="pl-PL" altLang="pl-PL" sz="3100" b="1" dirty="0">
              <a:cs typeface="Arial" panose="020B0604020202020204" pitchFamily="34" charset="0"/>
            </a:endParaRPr>
          </a:p>
          <a:p>
            <a:pPr marL="36000">
              <a:lnSpc>
                <a:spcPct val="120000"/>
              </a:lnSpc>
              <a:spcBef>
                <a:spcPts val="0"/>
              </a:spcBef>
              <a:buNone/>
              <a:defRPr/>
            </a:pPr>
            <a:r>
              <a:rPr lang="pl-PL" altLang="pl-PL" sz="3100" b="1" dirty="0">
                <a:solidFill>
                  <a:srgbClr val="0033CC"/>
                </a:solidFill>
                <a:cs typeface="Arial" panose="020B0604020202020204" pitchFamily="34" charset="0"/>
              </a:rPr>
              <a:t>JĘZYKA ANGIELSKIEGO – opiekun Diana Zawistowska</a:t>
            </a:r>
          </a:p>
          <a:p>
            <a:pPr marL="36000">
              <a:lnSpc>
                <a:spcPct val="120000"/>
              </a:lnSpc>
              <a:spcBef>
                <a:spcPts val="0"/>
              </a:spcBef>
              <a:defRPr/>
            </a:pPr>
            <a:r>
              <a:rPr lang="pl-PL" altLang="pl-PL" sz="3100" b="1" dirty="0" err="1">
                <a:cs typeface="Arial" panose="020B0604020202020204" pitchFamily="34" charset="0"/>
              </a:rPr>
              <a:t>Sujata</a:t>
            </a:r>
            <a:r>
              <a:rPr lang="pl-PL" altLang="pl-PL" sz="3100" b="1" dirty="0">
                <a:cs typeface="Arial" panose="020B0604020202020204" pitchFamily="34" charset="0"/>
              </a:rPr>
              <a:t> Olaf Rafał – kl. III d</a:t>
            </a:r>
          </a:p>
          <a:p>
            <a:pPr marL="36000">
              <a:lnSpc>
                <a:spcPct val="120000"/>
              </a:lnSpc>
              <a:spcBef>
                <a:spcPts val="0"/>
              </a:spcBef>
              <a:buNone/>
              <a:defRPr/>
            </a:pPr>
            <a:r>
              <a:rPr lang="pl-PL" altLang="pl-PL" sz="3100" b="1" dirty="0">
                <a:solidFill>
                  <a:srgbClr val="0033CC"/>
                </a:solidFill>
                <a:cs typeface="Arial" panose="020B0604020202020204" pitchFamily="34" charset="0"/>
              </a:rPr>
              <a:t>JĘZYKA FRANCUSKIEGO – opiekun Wojciech </a:t>
            </a:r>
            <a:r>
              <a:rPr lang="pl-PL" altLang="pl-PL" sz="3100" b="1" dirty="0" err="1">
                <a:solidFill>
                  <a:srgbClr val="0033CC"/>
                </a:solidFill>
                <a:cs typeface="Arial" panose="020B0604020202020204" pitchFamily="34" charset="0"/>
              </a:rPr>
              <a:t>Jegliński</a:t>
            </a:r>
            <a:endParaRPr lang="pl-PL" altLang="pl-PL" sz="3100" b="1" dirty="0">
              <a:solidFill>
                <a:srgbClr val="0033CC"/>
              </a:solidFill>
              <a:cs typeface="Arial" panose="020B0604020202020204" pitchFamily="34" charset="0"/>
            </a:endParaRPr>
          </a:p>
          <a:p>
            <a:pPr marL="36000">
              <a:lnSpc>
                <a:spcPct val="120000"/>
              </a:lnSpc>
              <a:spcBef>
                <a:spcPts val="0"/>
              </a:spcBef>
              <a:defRPr/>
            </a:pPr>
            <a:r>
              <a:rPr lang="pl-PL" altLang="pl-PL" sz="3100" b="1" dirty="0">
                <a:cs typeface="Arial" panose="020B0604020202020204" pitchFamily="34" charset="0"/>
              </a:rPr>
              <a:t>Chojnacki Łukasz – kl. III c</a:t>
            </a:r>
          </a:p>
          <a:p>
            <a:pPr marL="36000">
              <a:lnSpc>
                <a:spcPct val="120000"/>
              </a:lnSpc>
              <a:spcBef>
                <a:spcPts val="0"/>
              </a:spcBef>
              <a:buNone/>
              <a:defRPr/>
            </a:pPr>
            <a:r>
              <a:rPr lang="pl-PL" altLang="pl-PL" sz="3100" b="1" dirty="0">
                <a:solidFill>
                  <a:srgbClr val="0033CC"/>
                </a:solidFill>
                <a:cs typeface="Arial" panose="020B0604020202020204" pitchFamily="34" charset="0"/>
              </a:rPr>
              <a:t>HISTORII – opiekun Anna Kaczor</a:t>
            </a:r>
          </a:p>
          <a:p>
            <a:pPr marL="36000">
              <a:lnSpc>
                <a:spcPct val="120000"/>
              </a:lnSpc>
              <a:spcBef>
                <a:spcPts val="0"/>
              </a:spcBef>
              <a:defRPr/>
            </a:pPr>
            <a:r>
              <a:rPr lang="pl-PL" altLang="pl-PL" sz="3100" b="1" dirty="0" err="1">
                <a:cs typeface="Arial" panose="020B0604020202020204" pitchFamily="34" charset="0"/>
              </a:rPr>
              <a:t>Dwojakowska</a:t>
            </a:r>
            <a:r>
              <a:rPr lang="pl-PL" altLang="pl-PL" sz="3100" b="1" dirty="0">
                <a:cs typeface="Arial" panose="020B0604020202020204" pitchFamily="34" charset="0"/>
              </a:rPr>
              <a:t> Daria – kl. III d</a:t>
            </a:r>
          </a:p>
          <a:p>
            <a:pPr marL="36000" indent="0">
              <a:lnSpc>
                <a:spcPct val="120000"/>
              </a:lnSpc>
              <a:spcBef>
                <a:spcPts val="0"/>
              </a:spcBef>
              <a:buFont typeface="Garamond" panose="02020404030301010803" pitchFamily="18" charset="0"/>
              <a:buNone/>
              <a:defRPr/>
            </a:pPr>
            <a:r>
              <a:rPr lang="pl-PL" sz="3100" b="1" u="sng" dirty="0">
                <a:solidFill>
                  <a:srgbClr val="0033CC"/>
                </a:solidFill>
              </a:rPr>
              <a:t>KONKURSU „LOSY ŻOŁNIERZA I DZIEJE ORĘŻA POLSKIEGO W LATACH 1768-1864” </a:t>
            </a:r>
            <a:r>
              <a:rPr lang="pl-PL" sz="3100" b="1" dirty="0">
                <a:solidFill>
                  <a:srgbClr val="0033CC"/>
                </a:solidFill>
              </a:rPr>
              <a:t>- opiekun Anna Kaczor</a:t>
            </a:r>
            <a:endParaRPr lang="pl-PL" sz="3100" b="1" u="sng" dirty="0">
              <a:solidFill>
                <a:srgbClr val="0033CC"/>
              </a:solidFill>
            </a:endParaRPr>
          </a:p>
          <a:p>
            <a:pPr marL="36000">
              <a:lnSpc>
                <a:spcPct val="120000"/>
              </a:lnSpc>
              <a:spcBef>
                <a:spcPts val="0"/>
              </a:spcBef>
              <a:defRPr/>
            </a:pPr>
            <a:r>
              <a:rPr lang="pl-PL" sz="3100" b="1" dirty="0" err="1">
                <a:cs typeface="Arial" panose="020B0604020202020204" pitchFamily="34" charset="0"/>
              </a:rPr>
              <a:t>Dwojakowska</a:t>
            </a:r>
            <a:r>
              <a:rPr lang="pl-PL" sz="3100" b="1" dirty="0">
                <a:cs typeface="Arial" panose="020B0604020202020204" pitchFamily="34" charset="0"/>
              </a:rPr>
              <a:t> Daria –</a:t>
            </a:r>
            <a:r>
              <a:rPr lang="pl-PL" sz="3100" b="1" dirty="0"/>
              <a:t>kl. </a:t>
            </a:r>
            <a:r>
              <a:rPr lang="pl-PL" sz="3100" b="1" dirty="0" err="1"/>
              <a:t>IIId</a:t>
            </a:r>
            <a:endParaRPr lang="pl-PL" sz="3100" dirty="0">
              <a:solidFill>
                <a:srgbClr val="28077B"/>
              </a:solidFill>
              <a:cs typeface="Arial" panose="020B0604020202020204" pitchFamily="34" charset="0"/>
            </a:endParaRPr>
          </a:p>
          <a:p>
            <a:pPr>
              <a:buFont typeface="Wingdings" panose="05000000000000000000" pitchFamily="2" charset="2"/>
              <a:buChar char="Ø"/>
              <a:defRPr/>
            </a:pPr>
            <a:endParaRPr lang="pl-PL" altLang="pl-PL" sz="2000" dirty="0">
              <a:effectLst>
                <a:outerShdw blurRad="38100" dist="38100" dir="2700000" algn="tl">
                  <a:srgbClr val="000000">
                    <a:alpha val="43137"/>
                  </a:srgbClr>
                </a:outerShdw>
              </a:effectLst>
            </a:endParaRPr>
          </a:p>
        </p:txBody>
      </p:sp>
      <p:pic>
        <p:nvPicPr>
          <p:cNvPr id="6" name="Picture 2" descr="Znalezione obrazy dla zapytania sp2 olecko">
            <a:extLst>
              <a:ext uri="{FF2B5EF4-FFF2-40B4-BE49-F238E27FC236}">
                <a16:creationId xmlns:a16="http://schemas.microsoft.com/office/drawing/2014/main" id="{F3B3AB2A-1B91-4460-8D44-9428514D75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83" y="131478"/>
            <a:ext cx="929156" cy="934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400265"/>
      </p:ext>
    </p:extLst>
  </p:cSld>
  <p:clrMapOvr>
    <a:masterClrMapping/>
  </p:clrMapOvr>
  <p:transition spd="slow"/>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709</TotalTime>
  <Words>1804</Words>
  <Application>Microsoft Office PowerPoint</Application>
  <PresentationFormat>Panoramiczny</PresentationFormat>
  <Paragraphs>241</Paragraphs>
  <Slides>31</Slides>
  <Notes>0</Notes>
  <HiddenSlides>0</HiddenSlides>
  <MMClips>0</MMClips>
  <ScaleCrop>false</ScaleCrop>
  <HeadingPairs>
    <vt:vector size="6" baseType="variant">
      <vt:variant>
        <vt:lpstr>Używane czcionki</vt:lpstr>
      </vt:variant>
      <vt:variant>
        <vt:i4>9</vt:i4>
      </vt:variant>
      <vt:variant>
        <vt:lpstr>Motyw</vt:lpstr>
      </vt:variant>
      <vt:variant>
        <vt:i4>1</vt:i4>
      </vt:variant>
      <vt:variant>
        <vt:lpstr>Tytuły slajdów</vt:lpstr>
      </vt:variant>
      <vt:variant>
        <vt:i4>31</vt:i4>
      </vt:variant>
    </vt:vector>
  </HeadingPairs>
  <TitlesOfParts>
    <vt:vector size="41" baseType="lpstr">
      <vt:lpstr>Algerian</vt:lpstr>
      <vt:lpstr>Arial</vt:lpstr>
      <vt:lpstr>Calibri</vt:lpstr>
      <vt:lpstr>Calibri Light</vt:lpstr>
      <vt:lpstr>Century Gothic</vt:lpstr>
      <vt:lpstr>Comic Sans MS</vt:lpstr>
      <vt:lpstr>Garamond</vt:lpstr>
      <vt:lpstr>Times New Roman</vt:lpstr>
      <vt:lpstr>Wingdings</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PC</dc:creator>
  <cp:lastModifiedBy>Basia</cp:lastModifiedBy>
  <cp:revision>90</cp:revision>
  <dcterms:created xsi:type="dcterms:W3CDTF">2018-01-10T18:22:29Z</dcterms:created>
  <dcterms:modified xsi:type="dcterms:W3CDTF">2018-01-29T18:33:04Z</dcterms:modified>
</cp:coreProperties>
</file>